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853" r:id="rId2"/>
    <p:sldId id="1493" r:id="rId3"/>
    <p:sldId id="1554" r:id="rId4"/>
    <p:sldId id="1555" r:id="rId5"/>
    <p:sldId id="1556" r:id="rId6"/>
    <p:sldId id="1557" r:id="rId7"/>
    <p:sldId id="1558" r:id="rId8"/>
    <p:sldId id="1559" r:id="rId9"/>
    <p:sldId id="1560" r:id="rId10"/>
    <p:sldId id="1561" r:id="rId11"/>
    <p:sldId id="1562" r:id="rId12"/>
    <p:sldId id="1563" r:id="rId13"/>
    <p:sldId id="1564" r:id="rId14"/>
    <p:sldId id="1565" r:id="rId15"/>
    <p:sldId id="1566" r:id="rId16"/>
    <p:sldId id="1567" r:id="rId17"/>
    <p:sldId id="1568" r:id="rId18"/>
    <p:sldId id="1569" r:id="rId19"/>
    <p:sldId id="1570" r:id="rId20"/>
    <p:sldId id="1571" r:id="rId21"/>
    <p:sldId id="1573" r:id="rId22"/>
    <p:sldId id="1574" r:id="rId23"/>
    <p:sldId id="1575" r:id="rId24"/>
    <p:sldId id="1576" r:id="rId25"/>
    <p:sldId id="1578" r:id="rId26"/>
    <p:sldId id="1577" r:id="rId27"/>
    <p:sldId id="1579" r:id="rId28"/>
    <p:sldId id="1580" r:id="rId29"/>
    <p:sldId id="1581" r:id="rId30"/>
    <p:sldId id="1582" r:id="rId31"/>
    <p:sldId id="1583" r:id="rId32"/>
    <p:sldId id="1584" r:id="rId33"/>
    <p:sldId id="1585" r:id="rId34"/>
    <p:sldId id="1586" r:id="rId35"/>
    <p:sldId id="1587" r:id="rId36"/>
    <p:sldId id="1588" r:id="rId37"/>
    <p:sldId id="1592" r:id="rId38"/>
    <p:sldId id="1589" r:id="rId39"/>
    <p:sldId id="1591" r:id="rId40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9900"/>
    <a:srgbClr val="0000CC"/>
    <a:srgbClr val="FFFF99"/>
    <a:srgbClr val="FFCC99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71215" autoAdjust="0"/>
  </p:normalViewPr>
  <p:slideViewPr>
    <p:cSldViewPr>
      <p:cViewPr varScale="1">
        <p:scale>
          <a:sx n="86" d="100"/>
          <a:sy n="86" d="100"/>
        </p:scale>
        <p:origin x="-23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2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11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12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13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14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15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16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17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18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19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20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3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21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22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23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24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25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26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27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28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29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30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4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31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32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33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34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35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36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37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6232">
              <a:defRPr sz="2400" i="1">
                <a:solidFill>
                  <a:schemeClr val="tx1"/>
                </a:solidFill>
                <a:latin typeface="Arial" charset="0"/>
              </a:defRPr>
            </a:lvl1pPr>
            <a:lvl2pPr marL="744064" indent="-286179" defTabSz="906232">
              <a:defRPr sz="2400" i="1">
                <a:solidFill>
                  <a:schemeClr val="tx1"/>
                </a:solidFill>
                <a:latin typeface="Arial" charset="0"/>
              </a:defRPr>
            </a:lvl2pPr>
            <a:lvl3pPr marL="1144715" indent="-228943" defTabSz="906232">
              <a:defRPr sz="2400" i="1">
                <a:solidFill>
                  <a:schemeClr val="tx1"/>
                </a:solidFill>
                <a:latin typeface="Arial" charset="0"/>
              </a:defRPr>
            </a:lvl3pPr>
            <a:lvl4pPr marL="1602600" indent="-228943" defTabSz="906232">
              <a:defRPr sz="2400" i="1">
                <a:solidFill>
                  <a:schemeClr val="tx1"/>
                </a:solidFill>
                <a:latin typeface="Arial" charset="0"/>
              </a:defRPr>
            </a:lvl4pPr>
            <a:lvl5pPr marL="2060486" indent="-228943" defTabSz="906232">
              <a:defRPr sz="2400" i="1">
                <a:solidFill>
                  <a:schemeClr val="tx1"/>
                </a:solidFill>
                <a:latin typeface="Arial" charset="0"/>
              </a:defRPr>
            </a:lvl5pPr>
            <a:lvl6pPr marL="2518372" indent="-228943" defTabSz="906232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6pPr>
            <a:lvl7pPr marL="2976258" indent="-228943" defTabSz="906232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7pPr>
            <a:lvl8pPr marL="3434144" indent="-228943" defTabSz="906232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8pPr>
            <a:lvl9pPr marL="3892029" indent="-228943" defTabSz="906232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FF9931F3-C71B-4928-A676-5AB60686A0FE}" type="slidenum">
              <a:rPr lang="en-US" sz="1300" i="0">
                <a:latin typeface="Times New Roman" pitchFamily="18" charset="0"/>
              </a:rPr>
              <a:pPr/>
              <a:t>38</a:t>
            </a:fld>
            <a:endParaRPr lang="en-US" sz="1300" i="0">
              <a:latin typeface="Times New Roman" pitchFamily="18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39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5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6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7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8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9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1781" indent="-28530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120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597681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4162" indent="-228240" defTabSz="951001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064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67122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360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0083" indent="-228240" algn="ctr" defTabSz="95100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DE1F7ADD-18D4-4577-8F7B-79FA0B24E5F0}" type="slidenum">
              <a:rPr lang="de-DE" sz="1200"/>
              <a:pPr/>
              <a:t>10</a:t>
            </a:fld>
            <a:endParaRPr lang="de-DE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sz="11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29658" y="6553200"/>
            <a:ext cx="2117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digitaler Schaltkreise</a:t>
            </a:r>
            <a:endParaRPr lang="de-DE" sz="1200" dirty="0"/>
          </a:p>
        </p:txBody>
      </p:sp>
      <p:pic>
        <p:nvPicPr>
          <p:cNvPr id="299011" name="Picture 3" descr="C:\Users\ivan\Desktop\logos\Logo_KIT_v7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3865"/>
            <a:ext cx="685800" cy="3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smtClean="0"/>
              <a:t>Design digitaler Schaltkreise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2342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2438400" y="29718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2362200" y="3048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2438400" y="3048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3" name="Gerade Verbindung mit Pfeil 12"/>
          <p:cNvCxnSpPr/>
          <p:nvPr/>
        </p:nvCxnSpPr>
        <p:spPr bwMode="auto">
          <a:xfrm>
            <a:off x="2438400" y="4419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H="1">
            <a:off x="2362200" y="4495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2438400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3657600" y="48768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hteck 15"/>
          <p:cNvSpPr/>
          <p:nvPr/>
        </p:nvSpPr>
        <p:spPr bwMode="auto">
          <a:xfrm>
            <a:off x="12192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1371600" y="3352800"/>
            <a:ext cx="2133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2192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1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55626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5626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2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 flipH="1">
            <a:off x="3657600" y="44196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029477" y="4114800"/>
            <a:ext cx="14221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r>
              <a:rPr lang="de-DE" dirty="0" smtClean="0"/>
              <a:t> (800MHz)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4432770" y="4572000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Daten</a:t>
            </a:r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1378265" y="4114800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100MHz</a:t>
            </a:r>
            <a:endParaRPr lang="de-DE" dirty="0"/>
          </a:p>
        </p:txBody>
      </p:sp>
      <p:cxnSp>
        <p:nvCxnSpPr>
          <p:cNvPr id="3" name="Gerade Verbindung mit Pfeil 2"/>
          <p:cNvCxnSpPr>
            <a:stCxn id="2" idx="3"/>
          </p:cNvCxnSpPr>
          <p:nvPr/>
        </p:nvCxnSpPr>
        <p:spPr bwMode="auto">
          <a:xfrm>
            <a:off x="3048000" y="48768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Rechteck 1"/>
          <p:cNvSpPr/>
          <p:nvPr/>
        </p:nvSpPr>
        <p:spPr bwMode="auto">
          <a:xfrm>
            <a:off x="1828800" y="4800600"/>
            <a:ext cx="1219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58288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5" name="Rechteck 24"/>
          <p:cNvSpPr/>
          <p:nvPr/>
        </p:nvSpPr>
        <p:spPr bwMode="auto">
          <a:xfrm>
            <a:off x="2438400" y="44196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</a:t>
            </a:r>
          </a:p>
        </p:txBody>
      </p:sp>
      <p:sp>
        <p:nvSpPr>
          <p:cNvPr id="26" name="Gleichschenkliges Dreieck 25"/>
          <p:cNvSpPr/>
          <p:nvPr/>
        </p:nvSpPr>
        <p:spPr bwMode="auto">
          <a:xfrm rot="5400000">
            <a:off x="2400300" y="5181600"/>
            <a:ext cx="2286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1828800" y="5257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1730216" y="5257800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endParaRPr lang="de-DE" dirty="0"/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3352800" y="52578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Ellipse 9"/>
          <p:cNvSpPr/>
          <p:nvPr/>
        </p:nvSpPr>
        <p:spPr bwMode="auto">
          <a:xfrm>
            <a:off x="3200400" y="5181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9" name="Gerade Verbindung 28"/>
          <p:cNvCxnSpPr/>
          <p:nvPr/>
        </p:nvCxnSpPr>
        <p:spPr bwMode="auto">
          <a:xfrm flipH="1">
            <a:off x="22098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 flipV="1">
            <a:off x="22098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2209800" y="4191000"/>
            <a:ext cx="1219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 flipV="1">
            <a:off x="3429000" y="41910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3429000" y="5257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Rechteck 39"/>
          <p:cNvSpPr/>
          <p:nvPr/>
        </p:nvSpPr>
        <p:spPr bwMode="auto">
          <a:xfrm>
            <a:off x="4114800" y="44196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</a:t>
            </a:r>
          </a:p>
        </p:txBody>
      </p:sp>
      <p:sp>
        <p:nvSpPr>
          <p:cNvPr id="41" name="Gleichschenkliges Dreieck 40"/>
          <p:cNvSpPr/>
          <p:nvPr/>
        </p:nvSpPr>
        <p:spPr bwMode="auto">
          <a:xfrm rot="5400000">
            <a:off x="4076700" y="5181600"/>
            <a:ext cx="2286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2" name="Gerade Verbindung 41"/>
          <p:cNvCxnSpPr/>
          <p:nvPr/>
        </p:nvCxnSpPr>
        <p:spPr bwMode="auto">
          <a:xfrm>
            <a:off x="5029200" y="52578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Ellipse 42"/>
          <p:cNvSpPr/>
          <p:nvPr/>
        </p:nvSpPr>
        <p:spPr bwMode="auto">
          <a:xfrm>
            <a:off x="4876800" y="5181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4" name="Gerade Verbindung 43"/>
          <p:cNvCxnSpPr/>
          <p:nvPr/>
        </p:nvCxnSpPr>
        <p:spPr bwMode="auto">
          <a:xfrm flipH="1">
            <a:off x="38862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 flipV="1">
            <a:off x="38862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3886200" y="4191000"/>
            <a:ext cx="1219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 flipV="1">
            <a:off x="5105400" y="41910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>
            <a:off x="5105400" y="5257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Rechteck 49"/>
          <p:cNvSpPr/>
          <p:nvPr/>
        </p:nvSpPr>
        <p:spPr bwMode="auto">
          <a:xfrm>
            <a:off x="5791200" y="44196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</a:t>
            </a:r>
          </a:p>
        </p:txBody>
      </p:sp>
      <p:sp>
        <p:nvSpPr>
          <p:cNvPr id="51" name="Gleichschenkliges Dreieck 50"/>
          <p:cNvSpPr/>
          <p:nvPr/>
        </p:nvSpPr>
        <p:spPr bwMode="auto">
          <a:xfrm rot="5400000">
            <a:off x="5753100" y="5181600"/>
            <a:ext cx="2286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6705600" y="52578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Ellipse 52"/>
          <p:cNvSpPr/>
          <p:nvPr/>
        </p:nvSpPr>
        <p:spPr bwMode="auto">
          <a:xfrm>
            <a:off x="6553200" y="5181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 flipH="1">
            <a:off x="5562600" y="4648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 flipV="1">
            <a:off x="55626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5562600" y="4191000"/>
            <a:ext cx="1219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6781800" y="41910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16764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 flipV="1">
            <a:off x="19050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19050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1336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 flipV="1">
            <a:off x="25908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23622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 flipV="1">
            <a:off x="21336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25908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 flipV="1">
            <a:off x="28194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28194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30480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 flipV="1">
            <a:off x="32766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32766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V="1">
            <a:off x="30480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V="1">
            <a:off x="23622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V="1">
            <a:off x="35052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35052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 flipV="1">
            <a:off x="37338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37338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39624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V="1">
            <a:off x="44196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41910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 flipV="1">
            <a:off x="39624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44196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 flipV="1">
            <a:off x="46482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46482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>
            <a:off x="48768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 flipV="1">
            <a:off x="51054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 Verbindung 85"/>
          <p:cNvCxnSpPr/>
          <p:nvPr/>
        </p:nvCxnSpPr>
        <p:spPr bwMode="auto">
          <a:xfrm>
            <a:off x="51054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 flipV="1">
            <a:off x="48768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 flipV="1">
            <a:off x="41910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V="1">
            <a:off x="53340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53340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55626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55626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>
            <a:off x="57912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 flipV="1">
            <a:off x="62484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60198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V="1">
            <a:off x="57912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62484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V="1">
            <a:off x="64770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64770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67056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67056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 flipV="1">
            <a:off x="60198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>
            <a:off x="1676400" y="2209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19050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1905000" y="1905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 flipV="1">
            <a:off x="23622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2362200" y="220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28194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2819400" y="1905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V="1">
            <a:off x="32766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3276600" y="220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37338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3733800" y="1905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 flipV="1">
            <a:off x="41910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4191000" y="220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 flipV="1">
            <a:off x="46482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4648200" y="1905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51054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5105400" y="220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 flipV="1">
            <a:off x="55626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5562600" y="1905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 flipV="1">
            <a:off x="60198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6019800" y="220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 flipV="1">
            <a:off x="64770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6477000" y="1905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 flipV="1">
            <a:off x="69342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Gerade Verbindung 130"/>
          <p:cNvCxnSpPr/>
          <p:nvPr/>
        </p:nvCxnSpPr>
        <p:spPr bwMode="auto">
          <a:xfrm>
            <a:off x="1447800" y="220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 flipV="1">
            <a:off x="23622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2362200" y="2438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 flipV="1">
            <a:off x="32766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>
            <a:off x="3276600" y="2743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 flipV="1">
            <a:off x="41910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>
            <a:off x="4191000" y="2438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 flipV="1">
            <a:off x="51054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5105400" y="2743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 flipV="1">
            <a:off x="60198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6019800" y="2438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 flipV="1">
            <a:off x="69342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>
            <a:off x="1447800" y="2743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 flipV="1">
            <a:off x="3276600" y="2971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>
            <a:off x="3276600" y="29718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Gerade Verbindung 148"/>
          <p:cNvCxnSpPr/>
          <p:nvPr/>
        </p:nvCxnSpPr>
        <p:spPr bwMode="auto">
          <a:xfrm flipV="1">
            <a:off x="5105400" y="2971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5105400" y="32766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1447800" y="32766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Gerade Verbindung 151"/>
          <p:cNvCxnSpPr/>
          <p:nvPr/>
        </p:nvCxnSpPr>
        <p:spPr bwMode="auto">
          <a:xfrm flipV="1">
            <a:off x="6934200" y="2971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Gerade Verbindung 152"/>
          <p:cNvCxnSpPr/>
          <p:nvPr/>
        </p:nvCxnSpPr>
        <p:spPr bwMode="auto">
          <a:xfrm flipV="1">
            <a:off x="1447800" y="2971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 flipV="1">
            <a:off x="14478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 flipV="1">
            <a:off x="14478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 flipV="1">
            <a:off x="16764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>
            <a:off x="14478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 flipV="1">
            <a:off x="14478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 Verbindung 158"/>
          <p:cNvCxnSpPr/>
          <p:nvPr/>
        </p:nvCxnSpPr>
        <p:spPr bwMode="auto">
          <a:xfrm>
            <a:off x="12192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Gerade Verbindung 159"/>
          <p:cNvCxnSpPr/>
          <p:nvPr/>
        </p:nvCxnSpPr>
        <p:spPr bwMode="auto">
          <a:xfrm flipV="1">
            <a:off x="69342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Textfeld 160"/>
          <p:cNvSpPr txBox="1"/>
          <p:nvPr/>
        </p:nvSpPr>
        <p:spPr>
          <a:xfrm>
            <a:off x="3391271" y="5257800"/>
            <a:ext cx="5950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QB(0)</a:t>
            </a:r>
            <a:endParaRPr lang="de-DE" dirty="0"/>
          </a:p>
        </p:txBody>
      </p:sp>
      <p:sp>
        <p:nvSpPr>
          <p:cNvPr id="162" name="Textfeld 161"/>
          <p:cNvSpPr txBox="1"/>
          <p:nvPr/>
        </p:nvSpPr>
        <p:spPr>
          <a:xfrm>
            <a:off x="5029200" y="5257800"/>
            <a:ext cx="5950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QB(1)</a:t>
            </a:r>
            <a:endParaRPr lang="de-DE" dirty="0"/>
          </a:p>
        </p:txBody>
      </p:sp>
      <p:sp>
        <p:nvSpPr>
          <p:cNvPr id="163" name="Textfeld 162"/>
          <p:cNvSpPr txBox="1"/>
          <p:nvPr/>
        </p:nvSpPr>
        <p:spPr>
          <a:xfrm>
            <a:off x="6629400" y="5257800"/>
            <a:ext cx="12907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QB(2) = </a:t>
            </a:r>
            <a:r>
              <a:rPr lang="de-DE" dirty="0" err="1" smtClean="0"/>
              <a:t>SlowCk</a:t>
            </a:r>
            <a:endParaRPr lang="de-DE" dirty="0"/>
          </a:p>
        </p:txBody>
      </p:sp>
      <p:sp>
        <p:nvSpPr>
          <p:cNvPr id="164" name="Textfeld 163"/>
          <p:cNvSpPr txBox="1"/>
          <p:nvPr/>
        </p:nvSpPr>
        <p:spPr>
          <a:xfrm>
            <a:off x="762000" y="1905000"/>
            <a:ext cx="5950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QB(0)</a:t>
            </a:r>
            <a:endParaRPr lang="de-DE" dirty="0"/>
          </a:p>
        </p:txBody>
      </p:sp>
      <p:sp>
        <p:nvSpPr>
          <p:cNvPr id="165" name="Textfeld 164"/>
          <p:cNvSpPr txBox="1"/>
          <p:nvPr/>
        </p:nvSpPr>
        <p:spPr>
          <a:xfrm>
            <a:off x="762000" y="2438400"/>
            <a:ext cx="5950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QB(1)</a:t>
            </a:r>
            <a:endParaRPr lang="de-DE" dirty="0"/>
          </a:p>
        </p:txBody>
      </p:sp>
      <p:sp>
        <p:nvSpPr>
          <p:cNvPr id="166" name="Textfeld 165"/>
          <p:cNvSpPr txBox="1"/>
          <p:nvPr/>
        </p:nvSpPr>
        <p:spPr>
          <a:xfrm>
            <a:off x="202519" y="2971800"/>
            <a:ext cx="2007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QB(2) = </a:t>
            </a:r>
            <a:r>
              <a:rPr lang="de-DE" dirty="0" err="1" smtClean="0"/>
              <a:t>SlowCk</a:t>
            </a:r>
            <a:r>
              <a:rPr lang="de-DE" dirty="0" smtClean="0"/>
              <a:t> (100MHz)</a:t>
            </a:r>
            <a:endParaRPr lang="de-DE" dirty="0"/>
          </a:p>
        </p:txBody>
      </p:sp>
      <p:sp>
        <p:nvSpPr>
          <p:cNvPr id="167" name="Textfeld 166"/>
          <p:cNvSpPr txBox="1"/>
          <p:nvPr/>
        </p:nvSpPr>
        <p:spPr>
          <a:xfrm>
            <a:off x="76200" y="1371600"/>
            <a:ext cx="13885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r>
              <a:rPr lang="de-DE" dirty="0" smtClean="0"/>
              <a:t> (800MHz)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380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1828800" y="5257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1730216" y="5257800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endParaRPr lang="de-DE" dirty="0"/>
          </a:p>
        </p:txBody>
      </p:sp>
      <p:cxnSp>
        <p:nvCxnSpPr>
          <p:cNvPr id="144" name="Gerade Verbindung 143"/>
          <p:cNvCxnSpPr/>
          <p:nvPr/>
        </p:nvCxnSpPr>
        <p:spPr bwMode="auto">
          <a:xfrm>
            <a:off x="43434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mit Pfeil 5"/>
          <p:cNvCxnSpPr/>
          <p:nvPr/>
        </p:nvCxnSpPr>
        <p:spPr bwMode="auto">
          <a:xfrm>
            <a:off x="3657600" y="4724400"/>
            <a:ext cx="1295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8" name="Rechteck 147"/>
          <p:cNvSpPr/>
          <p:nvPr/>
        </p:nvSpPr>
        <p:spPr bwMode="auto">
          <a:xfrm>
            <a:off x="4953000" y="44196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</a:t>
            </a:r>
          </a:p>
        </p:txBody>
      </p:sp>
      <p:sp>
        <p:nvSpPr>
          <p:cNvPr id="168" name="Gleichschenkliges Dreieck 167"/>
          <p:cNvSpPr/>
          <p:nvPr/>
        </p:nvSpPr>
        <p:spPr bwMode="auto">
          <a:xfrm rot="5400000">
            <a:off x="4914900" y="5181600"/>
            <a:ext cx="2286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9" name="Rechteck 168"/>
          <p:cNvSpPr/>
          <p:nvPr/>
        </p:nvSpPr>
        <p:spPr bwMode="auto">
          <a:xfrm>
            <a:off x="2438400" y="4419600"/>
            <a:ext cx="12192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Div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Flussdiagramm: Verzögerung 11"/>
          <p:cNvSpPr/>
          <p:nvPr/>
        </p:nvSpPr>
        <p:spPr bwMode="auto">
          <a:xfrm>
            <a:off x="6172200" y="4038600"/>
            <a:ext cx="685800" cy="9144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Flussdiagramm: Verbindungsstelle 12"/>
          <p:cNvSpPr/>
          <p:nvPr/>
        </p:nvSpPr>
        <p:spPr bwMode="auto">
          <a:xfrm>
            <a:off x="6019800" y="4191000"/>
            <a:ext cx="152400" cy="152400"/>
          </a:xfrm>
          <a:prstGeom prst="flowChartConnecto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5715000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mit Pfeil 169"/>
          <p:cNvCxnSpPr/>
          <p:nvPr/>
        </p:nvCxnSpPr>
        <p:spPr bwMode="auto">
          <a:xfrm>
            <a:off x="1752600" y="52578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2" name="Textfeld 171"/>
          <p:cNvSpPr txBox="1"/>
          <p:nvPr/>
        </p:nvSpPr>
        <p:spPr>
          <a:xfrm>
            <a:off x="4267200" y="5257800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endParaRPr lang="de-DE" dirty="0"/>
          </a:p>
        </p:txBody>
      </p:sp>
      <p:cxnSp>
        <p:nvCxnSpPr>
          <p:cNvPr id="173" name="Gerade Verbindung mit Pfeil 172"/>
          <p:cNvCxnSpPr/>
          <p:nvPr/>
        </p:nvCxnSpPr>
        <p:spPr bwMode="auto">
          <a:xfrm>
            <a:off x="4267200" y="52578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H="1">
            <a:off x="4495800" y="42672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>
            <a:off x="4495800" y="4267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 flipH="1">
            <a:off x="6858000" y="4495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174"/>
          <p:cNvCxnSpPr/>
          <p:nvPr/>
        </p:nvCxnSpPr>
        <p:spPr bwMode="auto">
          <a:xfrm flipV="1">
            <a:off x="32766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>
            <a:off x="32766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 flipV="1">
            <a:off x="35052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177"/>
          <p:cNvCxnSpPr/>
          <p:nvPr/>
        </p:nvCxnSpPr>
        <p:spPr bwMode="auto">
          <a:xfrm>
            <a:off x="35052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178"/>
          <p:cNvCxnSpPr/>
          <p:nvPr/>
        </p:nvCxnSpPr>
        <p:spPr bwMode="auto">
          <a:xfrm flipV="1">
            <a:off x="37338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 Verbindung 179"/>
          <p:cNvCxnSpPr/>
          <p:nvPr/>
        </p:nvCxnSpPr>
        <p:spPr bwMode="auto">
          <a:xfrm>
            <a:off x="37338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Gerade Verbindung 180"/>
          <p:cNvCxnSpPr/>
          <p:nvPr/>
        </p:nvCxnSpPr>
        <p:spPr bwMode="auto">
          <a:xfrm>
            <a:off x="39624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Gerade Verbindung 181"/>
          <p:cNvCxnSpPr/>
          <p:nvPr/>
        </p:nvCxnSpPr>
        <p:spPr bwMode="auto">
          <a:xfrm flipV="1">
            <a:off x="44196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41910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 flipV="1">
            <a:off x="39624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44196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Gerade Verbindung 185"/>
          <p:cNvCxnSpPr/>
          <p:nvPr/>
        </p:nvCxnSpPr>
        <p:spPr bwMode="auto">
          <a:xfrm flipV="1">
            <a:off x="46482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>
            <a:off x="46482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48768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Gerade Verbindung 188"/>
          <p:cNvCxnSpPr/>
          <p:nvPr/>
        </p:nvCxnSpPr>
        <p:spPr bwMode="auto">
          <a:xfrm flipV="1">
            <a:off x="51054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/>
          <p:nvPr/>
        </p:nvCxnSpPr>
        <p:spPr bwMode="auto">
          <a:xfrm>
            <a:off x="51054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190"/>
          <p:cNvCxnSpPr/>
          <p:nvPr/>
        </p:nvCxnSpPr>
        <p:spPr bwMode="auto">
          <a:xfrm flipV="1">
            <a:off x="48768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Gerade Verbindung 191"/>
          <p:cNvCxnSpPr/>
          <p:nvPr/>
        </p:nvCxnSpPr>
        <p:spPr bwMode="auto">
          <a:xfrm flipV="1">
            <a:off x="41910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Gerade Verbindung 192"/>
          <p:cNvCxnSpPr/>
          <p:nvPr/>
        </p:nvCxnSpPr>
        <p:spPr bwMode="auto">
          <a:xfrm flipV="1">
            <a:off x="53340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Gerade Verbindung 193"/>
          <p:cNvCxnSpPr/>
          <p:nvPr/>
        </p:nvCxnSpPr>
        <p:spPr bwMode="auto">
          <a:xfrm>
            <a:off x="53340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Gerade Verbindung 194"/>
          <p:cNvCxnSpPr/>
          <p:nvPr/>
        </p:nvCxnSpPr>
        <p:spPr bwMode="auto">
          <a:xfrm flipV="1">
            <a:off x="55626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/>
          <p:nvPr/>
        </p:nvCxnSpPr>
        <p:spPr bwMode="auto">
          <a:xfrm>
            <a:off x="55626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Gerade Verbindung 196"/>
          <p:cNvCxnSpPr/>
          <p:nvPr/>
        </p:nvCxnSpPr>
        <p:spPr bwMode="auto">
          <a:xfrm>
            <a:off x="57912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Gerade Verbindung 197"/>
          <p:cNvCxnSpPr/>
          <p:nvPr/>
        </p:nvCxnSpPr>
        <p:spPr bwMode="auto">
          <a:xfrm flipV="1">
            <a:off x="62484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Gerade Verbindung 198"/>
          <p:cNvCxnSpPr/>
          <p:nvPr/>
        </p:nvCxnSpPr>
        <p:spPr bwMode="auto">
          <a:xfrm>
            <a:off x="60198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Gerade Verbindung 199"/>
          <p:cNvCxnSpPr/>
          <p:nvPr/>
        </p:nvCxnSpPr>
        <p:spPr bwMode="auto">
          <a:xfrm flipV="1">
            <a:off x="57912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Gerade Verbindung 200"/>
          <p:cNvCxnSpPr/>
          <p:nvPr/>
        </p:nvCxnSpPr>
        <p:spPr bwMode="auto">
          <a:xfrm>
            <a:off x="62484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Gerade Verbindung 201"/>
          <p:cNvCxnSpPr/>
          <p:nvPr/>
        </p:nvCxnSpPr>
        <p:spPr bwMode="auto">
          <a:xfrm flipV="1">
            <a:off x="64770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Gerade Verbindung 202"/>
          <p:cNvCxnSpPr/>
          <p:nvPr/>
        </p:nvCxnSpPr>
        <p:spPr bwMode="auto">
          <a:xfrm>
            <a:off x="6477000" y="1371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" name="Gerade Verbindung 203"/>
          <p:cNvCxnSpPr/>
          <p:nvPr/>
        </p:nvCxnSpPr>
        <p:spPr bwMode="auto">
          <a:xfrm>
            <a:off x="6705600" y="167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Gerade Verbindung 204"/>
          <p:cNvCxnSpPr/>
          <p:nvPr/>
        </p:nvCxnSpPr>
        <p:spPr bwMode="auto">
          <a:xfrm flipV="1">
            <a:off x="67056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Gerade Verbindung 205"/>
          <p:cNvCxnSpPr/>
          <p:nvPr/>
        </p:nvCxnSpPr>
        <p:spPr bwMode="auto">
          <a:xfrm flipV="1">
            <a:off x="60198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Gerade Verbindung 206"/>
          <p:cNvCxnSpPr/>
          <p:nvPr/>
        </p:nvCxnSpPr>
        <p:spPr bwMode="auto">
          <a:xfrm flipV="1">
            <a:off x="32766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Gerade Verbindung 207"/>
          <p:cNvCxnSpPr/>
          <p:nvPr/>
        </p:nvCxnSpPr>
        <p:spPr bwMode="auto">
          <a:xfrm>
            <a:off x="3276600" y="19050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Gerade Verbindung 208"/>
          <p:cNvCxnSpPr/>
          <p:nvPr/>
        </p:nvCxnSpPr>
        <p:spPr bwMode="auto">
          <a:xfrm flipV="1">
            <a:off x="51054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0" name="Gerade Verbindung 209"/>
          <p:cNvCxnSpPr/>
          <p:nvPr/>
        </p:nvCxnSpPr>
        <p:spPr bwMode="auto">
          <a:xfrm>
            <a:off x="5105400" y="22098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1" name="Gerade Verbindung 210"/>
          <p:cNvCxnSpPr/>
          <p:nvPr/>
        </p:nvCxnSpPr>
        <p:spPr bwMode="auto">
          <a:xfrm flipV="1">
            <a:off x="6934200" y="190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2" name="Gerade Verbindung 211"/>
          <p:cNvCxnSpPr/>
          <p:nvPr/>
        </p:nvCxnSpPr>
        <p:spPr bwMode="auto">
          <a:xfrm flipV="1">
            <a:off x="69342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" name="Gerade Verbindung 212"/>
          <p:cNvCxnSpPr/>
          <p:nvPr/>
        </p:nvCxnSpPr>
        <p:spPr bwMode="auto">
          <a:xfrm>
            <a:off x="3276600" y="32766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Gerade Verbindung 213"/>
          <p:cNvCxnSpPr/>
          <p:nvPr/>
        </p:nvCxnSpPr>
        <p:spPr bwMode="auto">
          <a:xfrm flipV="1">
            <a:off x="5105400" y="29718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Gerade Verbindung 214"/>
          <p:cNvCxnSpPr/>
          <p:nvPr/>
        </p:nvCxnSpPr>
        <p:spPr bwMode="auto">
          <a:xfrm>
            <a:off x="5181600" y="2971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Gerade Verbindung 215"/>
          <p:cNvCxnSpPr/>
          <p:nvPr/>
        </p:nvCxnSpPr>
        <p:spPr bwMode="auto">
          <a:xfrm flipH="1" flipV="1">
            <a:off x="5562600" y="29718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7" name="Textfeld 216"/>
          <p:cNvSpPr txBox="1"/>
          <p:nvPr/>
        </p:nvSpPr>
        <p:spPr>
          <a:xfrm>
            <a:off x="3793970" y="4419600"/>
            <a:ext cx="7040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SlowCk</a:t>
            </a:r>
            <a:endParaRPr lang="de-DE" dirty="0"/>
          </a:p>
        </p:txBody>
      </p:sp>
      <p:sp>
        <p:nvSpPr>
          <p:cNvPr id="218" name="Textfeld 217"/>
          <p:cNvSpPr txBox="1"/>
          <p:nvPr/>
        </p:nvSpPr>
        <p:spPr>
          <a:xfrm>
            <a:off x="7201215" y="4191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sp>
        <p:nvSpPr>
          <p:cNvPr id="219" name="Textfeld 218"/>
          <p:cNvSpPr txBox="1"/>
          <p:nvPr/>
        </p:nvSpPr>
        <p:spPr>
          <a:xfrm>
            <a:off x="2514600" y="2971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sp>
        <p:nvSpPr>
          <p:cNvPr id="220" name="Textfeld 219"/>
          <p:cNvSpPr txBox="1"/>
          <p:nvPr/>
        </p:nvSpPr>
        <p:spPr>
          <a:xfrm>
            <a:off x="2209800" y="1371600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endParaRPr lang="de-DE" dirty="0"/>
          </a:p>
        </p:txBody>
      </p:sp>
      <p:sp>
        <p:nvSpPr>
          <p:cNvPr id="221" name="Textfeld 220"/>
          <p:cNvSpPr txBox="1"/>
          <p:nvPr/>
        </p:nvSpPr>
        <p:spPr>
          <a:xfrm>
            <a:off x="2286000" y="1981200"/>
            <a:ext cx="7040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SlowCk</a:t>
            </a:r>
            <a:endParaRPr lang="de-DE" dirty="0"/>
          </a:p>
        </p:txBody>
      </p:sp>
      <p:sp>
        <p:nvSpPr>
          <p:cNvPr id="222" name="Textfeld 221"/>
          <p:cNvSpPr txBox="1"/>
          <p:nvPr/>
        </p:nvSpPr>
        <p:spPr>
          <a:xfrm>
            <a:off x="5762173" y="4724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223" name="Gerade Verbindung 222"/>
          <p:cNvCxnSpPr/>
          <p:nvPr/>
        </p:nvCxnSpPr>
        <p:spPr bwMode="auto">
          <a:xfrm flipV="1">
            <a:off x="37338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4" name="Gerade Verbindung 223"/>
          <p:cNvCxnSpPr/>
          <p:nvPr/>
        </p:nvCxnSpPr>
        <p:spPr bwMode="auto">
          <a:xfrm>
            <a:off x="3733800" y="24384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" name="Gerade Verbindung 224"/>
          <p:cNvCxnSpPr/>
          <p:nvPr/>
        </p:nvCxnSpPr>
        <p:spPr bwMode="auto">
          <a:xfrm flipV="1">
            <a:off x="55626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" name="Gerade Verbindung 225"/>
          <p:cNvCxnSpPr/>
          <p:nvPr/>
        </p:nvCxnSpPr>
        <p:spPr bwMode="auto">
          <a:xfrm>
            <a:off x="5562600" y="27432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7" name="Gerade Verbindung 226"/>
          <p:cNvCxnSpPr/>
          <p:nvPr/>
        </p:nvCxnSpPr>
        <p:spPr bwMode="auto">
          <a:xfrm flipV="1">
            <a:off x="73914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8" name="Textfeld 227"/>
          <p:cNvSpPr txBox="1"/>
          <p:nvPr/>
        </p:nvSpPr>
        <p:spPr>
          <a:xfrm>
            <a:off x="2485573" y="25146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285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cxnSp>
        <p:nvCxnSpPr>
          <p:cNvPr id="12" name="Gerade Verbindung mit Pfeil 11"/>
          <p:cNvCxnSpPr>
            <a:stCxn id="2" idx="3"/>
            <a:endCxn id="37" idx="1"/>
          </p:cNvCxnSpPr>
          <p:nvPr/>
        </p:nvCxnSpPr>
        <p:spPr bwMode="auto">
          <a:xfrm>
            <a:off x="3352800" y="4876800"/>
            <a:ext cx="2514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hteck 15"/>
          <p:cNvSpPr/>
          <p:nvPr/>
        </p:nvSpPr>
        <p:spPr bwMode="auto">
          <a:xfrm>
            <a:off x="12192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2192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1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5562600" y="2514600"/>
            <a:ext cx="2438400" cy="3657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562600" y="58674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2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 flipH="1">
            <a:off x="3352800" y="3962400"/>
            <a:ext cx="2667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029477" y="3657600"/>
            <a:ext cx="14221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r>
              <a:rPr lang="de-DE" dirty="0" smtClean="0"/>
              <a:t> (800MHz)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4432770" y="4572000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Daten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1447800" y="46482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Ser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/</a:t>
            </a: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ParLd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2743200" y="3810000"/>
            <a:ext cx="609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Div1</a:t>
            </a:r>
          </a:p>
        </p:txBody>
      </p:sp>
      <p:sp>
        <p:nvSpPr>
          <p:cNvPr id="25" name="Rechteck 24"/>
          <p:cNvSpPr/>
          <p:nvPr/>
        </p:nvSpPr>
        <p:spPr bwMode="auto">
          <a:xfrm>
            <a:off x="1981200" y="3810000"/>
            <a:ext cx="457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Pen</a:t>
            </a:r>
          </a:p>
        </p:txBody>
      </p:sp>
      <p:cxnSp>
        <p:nvCxnSpPr>
          <p:cNvPr id="26" name="Gerade Verbindung mit Pfeil 25"/>
          <p:cNvCxnSpPr>
            <a:stCxn id="25" idx="2"/>
          </p:cNvCxnSpPr>
          <p:nvPr/>
        </p:nvCxnSpPr>
        <p:spPr bwMode="auto">
          <a:xfrm>
            <a:off x="2209800" y="41148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>
            <a:stCxn id="5" idx="0"/>
          </p:cNvCxnSpPr>
          <p:nvPr/>
        </p:nvCxnSpPr>
        <p:spPr bwMode="auto">
          <a:xfrm flipV="1">
            <a:off x="3048000" y="34290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mit Pfeil 31"/>
          <p:cNvCxnSpPr>
            <a:stCxn id="5" idx="1"/>
            <a:endCxn id="25" idx="3"/>
          </p:cNvCxnSpPr>
          <p:nvPr/>
        </p:nvCxnSpPr>
        <p:spPr bwMode="auto">
          <a:xfrm flipH="1">
            <a:off x="2438400" y="39624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chteck 32"/>
          <p:cNvSpPr/>
          <p:nvPr/>
        </p:nvSpPr>
        <p:spPr bwMode="auto">
          <a:xfrm>
            <a:off x="1447800" y="29718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</a:t>
            </a:r>
          </a:p>
        </p:txBody>
      </p:sp>
      <p:cxnSp>
        <p:nvCxnSpPr>
          <p:cNvPr id="36" name="Gerade Verbindung mit Pfeil 35"/>
          <p:cNvCxnSpPr/>
          <p:nvPr/>
        </p:nvCxnSpPr>
        <p:spPr bwMode="auto">
          <a:xfrm>
            <a:off x="1676400" y="34290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hteck 36"/>
          <p:cNvSpPr/>
          <p:nvPr/>
        </p:nvSpPr>
        <p:spPr bwMode="auto">
          <a:xfrm>
            <a:off x="5867400" y="46482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Rechteck 38"/>
          <p:cNvSpPr/>
          <p:nvPr/>
        </p:nvSpPr>
        <p:spPr bwMode="auto">
          <a:xfrm>
            <a:off x="6324600" y="3810000"/>
            <a:ext cx="609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Div2</a:t>
            </a:r>
          </a:p>
        </p:txBody>
      </p:sp>
      <p:sp>
        <p:nvSpPr>
          <p:cNvPr id="40" name="Rechteck 39"/>
          <p:cNvSpPr/>
          <p:nvPr/>
        </p:nvSpPr>
        <p:spPr bwMode="auto">
          <a:xfrm>
            <a:off x="7086600" y="3810000"/>
            <a:ext cx="457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PLd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Rechteck 41"/>
          <p:cNvSpPr/>
          <p:nvPr/>
        </p:nvSpPr>
        <p:spPr bwMode="auto">
          <a:xfrm>
            <a:off x="5867400" y="52578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Reg</a:t>
            </a:r>
          </a:p>
        </p:txBody>
      </p:sp>
      <p:cxnSp>
        <p:nvCxnSpPr>
          <p:cNvPr id="50" name="Gerade Verbindung mit Pfeil 49"/>
          <p:cNvCxnSpPr>
            <a:stCxn id="40" idx="2"/>
          </p:cNvCxnSpPr>
          <p:nvPr/>
        </p:nvCxnSpPr>
        <p:spPr bwMode="auto">
          <a:xfrm>
            <a:off x="7315200" y="4114800"/>
            <a:ext cx="0" cy="1143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mit Pfeil 52"/>
          <p:cNvCxnSpPr>
            <a:endCxn id="39" idx="1"/>
          </p:cNvCxnSpPr>
          <p:nvPr/>
        </p:nvCxnSpPr>
        <p:spPr bwMode="auto">
          <a:xfrm>
            <a:off x="5943600" y="39624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6019800" y="33528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5715000" y="3048000"/>
            <a:ext cx="609600" cy="304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1" name="Gerade Verbindung mit Pfeil 60"/>
          <p:cNvCxnSpPr>
            <a:stCxn id="37" idx="2"/>
            <a:endCxn id="42" idx="0"/>
          </p:cNvCxnSpPr>
          <p:nvPr/>
        </p:nvCxnSpPr>
        <p:spPr bwMode="auto">
          <a:xfrm>
            <a:off x="6819900" y="5105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mit Pfeil 61"/>
          <p:cNvCxnSpPr/>
          <p:nvPr/>
        </p:nvCxnSpPr>
        <p:spPr bwMode="auto">
          <a:xfrm>
            <a:off x="6781800" y="57150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209800" y="4191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cxnSp>
        <p:nvCxnSpPr>
          <p:cNvPr id="73" name="Gerade Verbindung 72"/>
          <p:cNvCxnSpPr/>
          <p:nvPr/>
        </p:nvCxnSpPr>
        <p:spPr bwMode="auto">
          <a:xfrm flipH="1">
            <a:off x="1600200" y="4191000"/>
            <a:ext cx="1524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7324017" y="42672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PLd</a:t>
            </a:r>
            <a:endParaRPr lang="de-DE" dirty="0"/>
          </a:p>
        </p:txBody>
      </p:sp>
      <p:cxnSp>
        <p:nvCxnSpPr>
          <p:cNvPr id="78" name="Gerade Verbindung mit Pfeil 77"/>
          <p:cNvCxnSpPr/>
          <p:nvPr/>
        </p:nvCxnSpPr>
        <p:spPr bwMode="auto">
          <a:xfrm>
            <a:off x="6172200" y="39624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mit Pfeil 81"/>
          <p:cNvCxnSpPr/>
          <p:nvPr/>
        </p:nvCxnSpPr>
        <p:spPr bwMode="auto">
          <a:xfrm flipH="1">
            <a:off x="3352800" y="4724400"/>
            <a:ext cx="15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>
            <a:off x="3505200" y="3962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mit Pfeil 84"/>
          <p:cNvCxnSpPr/>
          <p:nvPr/>
        </p:nvCxnSpPr>
        <p:spPr bwMode="auto">
          <a:xfrm>
            <a:off x="6172200" y="4648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7539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Abgerundetes Rechteck 27"/>
          <p:cNvSpPr/>
          <p:nvPr/>
        </p:nvSpPr>
        <p:spPr bwMode="auto">
          <a:xfrm>
            <a:off x="2514600" y="3886200"/>
            <a:ext cx="5105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1447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V="1">
            <a:off x="1676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1676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1905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 flipV="1">
            <a:off x="2362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2133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1905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362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V="1">
            <a:off x="2590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590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2819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V="1">
            <a:off x="3048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3048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V="1">
            <a:off x="2819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 flipV="1">
            <a:off x="2133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3276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276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 flipV="1">
            <a:off x="3505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3505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3733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V="1">
            <a:off x="4191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3962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V="1">
            <a:off x="3733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191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4419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4419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648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4876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876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 flipV="1">
            <a:off x="4648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V="1">
            <a:off x="3962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5105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105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334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5334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5562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6019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5791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V="1">
            <a:off x="5562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6019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6248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6248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6477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6705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6705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V="1">
            <a:off x="6477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5791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 flipV="1">
            <a:off x="6934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Textfeld 123"/>
          <p:cNvSpPr txBox="1"/>
          <p:nvPr/>
        </p:nvSpPr>
        <p:spPr>
          <a:xfrm>
            <a:off x="990600" y="1752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125" name="Gerade Verbindung 124"/>
          <p:cNvCxnSpPr/>
          <p:nvPr/>
        </p:nvCxnSpPr>
        <p:spPr bwMode="auto">
          <a:xfrm flipV="1">
            <a:off x="25908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2667000" y="2286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3124200" y="2590800"/>
            <a:ext cx="3124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 flipH="1" flipV="1">
            <a:off x="30480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1600200" y="2590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/>
          <p:cNvCxnSpPr/>
          <p:nvPr/>
        </p:nvCxnSpPr>
        <p:spPr bwMode="auto">
          <a:xfrm>
            <a:off x="3048000" y="1981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3048000" y="2895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30" name="Rechteck 129"/>
          <p:cNvSpPr/>
          <p:nvPr/>
        </p:nvSpPr>
        <p:spPr bwMode="auto">
          <a:xfrm>
            <a:off x="30480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31" name="Rechteck 130"/>
          <p:cNvSpPr/>
          <p:nvPr/>
        </p:nvSpPr>
        <p:spPr bwMode="auto">
          <a:xfrm>
            <a:off x="30480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32" name="Rechteck 131"/>
          <p:cNvSpPr/>
          <p:nvPr/>
        </p:nvSpPr>
        <p:spPr bwMode="auto">
          <a:xfrm>
            <a:off x="30480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33" name="Rechteck 132"/>
          <p:cNvSpPr/>
          <p:nvPr/>
        </p:nvSpPr>
        <p:spPr bwMode="auto">
          <a:xfrm>
            <a:off x="30480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34" name="Rechteck 133"/>
          <p:cNvSpPr/>
          <p:nvPr/>
        </p:nvSpPr>
        <p:spPr bwMode="auto">
          <a:xfrm>
            <a:off x="30480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35" name="Rechteck 134"/>
          <p:cNvSpPr/>
          <p:nvPr/>
        </p:nvSpPr>
        <p:spPr bwMode="auto">
          <a:xfrm>
            <a:off x="30480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36" name="Rechteck 135"/>
          <p:cNvSpPr/>
          <p:nvPr/>
        </p:nvSpPr>
        <p:spPr bwMode="auto">
          <a:xfrm>
            <a:off x="30480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38" name="Rechteck 137"/>
          <p:cNvSpPr/>
          <p:nvPr/>
        </p:nvSpPr>
        <p:spPr bwMode="auto">
          <a:xfrm>
            <a:off x="35052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39" name="Rechteck 138"/>
          <p:cNvSpPr/>
          <p:nvPr/>
        </p:nvSpPr>
        <p:spPr bwMode="auto">
          <a:xfrm>
            <a:off x="35052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40" name="Rechteck 139"/>
          <p:cNvSpPr/>
          <p:nvPr/>
        </p:nvSpPr>
        <p:spPr bwMode="auto">
          <a:xfrm>
            <a:off x="35052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41" name="Rechteck 140"/>
          <p:cNvSpPr/>
          <p:nvPr/>
        </p:nvSpPr>
        <p:spPr bwMode="auto">
          <a:xfrm>
            <a:off x="35052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42" name="Rechteck 141"/>
          <p:cNvSpPr/>
          <p:nvPr/>
        </p:nvSpPr>
        <p:spPr bwMode="auto">
          <a:xfrm>
            <a:off x="35052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43" name="Rechteck 142"/>
          <p:cNvSpPr/>
          <p:nvPr/>
        </p:nvSpPr>
        <p:spPr bwMode="auto">
          <a:xfrm>
            <a:off x="35052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44" name="Rechteck 143"/>
          <p:cNvSpPr/>
          <p:nvPr/>
        </p:nvSpPr>
        <p:spPr bwMode="auto">
          <a:xfrm>
            <a:off x="35052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45" name="Rechteck 144"/>
          <p:cNvSpPr/>
          <p:nvPr/>
        </p:nvSpPr>
        <p:spPr bwMode="auto">
          <a:xfrm>
            <a:off x="39624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46" name="Rechteck 145"/>
          <p:cNvSpPr/>
          <p:nvPr/>
        </p:nvSpPr>
        <p:spPr bwMode="auto">
          <a:xfrm>
            <a:off x="39624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47" name="Rechteck 146"/>
          <p:cNvSpPr/>
          <p:nvPr/>
        </p:nvSpPr>
        <p:spPr bwMode="auto">
          <a:xfrm>
            <a:off x="39624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48" name="Rechteck 147"/>
          <p:cNvSpPr/>
          <p:nvPr/>
        </p:nvSpPr>
        <p:spPr bwMode="auto">
          <a:xfrm>
            <a:off x="39624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49" name="Rechteck 148"/>
          <p:cNvSpPr/>
          <p:nvPr/>
        </p:nvSpPr>
        <p:spPr bwMode="auto">
          <a:xfrm>
            <a:off x="39624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50" name="Rechteck 149"/>
          <p:cNvSpPr/>
          <p:nvPr/>
        </p:nvSpPr>
        <p:spPr bwMode="auto">
          <a:xfrm>
            <a:off x="39624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51" name="Rechteck 150"/>
          <p:cNvSpPr/>
          <p:nvPr/>
        </p:nvSpPr>
        <p:spPr bwMode="auto">
          <a:xfrm>
            <a:off x="44196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52" name="Rechteck 151"/>
          <p:cNvSpPr/>
          <p:nvPr/>
        </p:nvSpPr>
        <p:spPr bwMode="auto">
          <a:xfrm>
            <a:off x="44196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53" name="Rechteck 152"/>
          <p:cNvSpPr/>
          <p:nvPr/>
        </p:nvSpPr>
        <p:spPr bwMode="auto">
          <a:xfrm>
            <a:off x="44196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54" name="Rechteck 153"/>
          <p:cNvSpPr/>
          <p:nvPr/>
        </p:nvSpPr>
        <p:spPr bwMode="auto">
          <a:xfrm>
            <a:off x="44196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55" name="Rechteck 154"/>
          <p:cNvSpPr/>
          <p:nvPr/>
        </p:nvSpPr>
        <p:spPr bwMode="auto">
          <a:xfrm>
            <a:off x="44196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56" name="Rechteck 155"/>
          <p:cNvSpPr/>
          <p:nvPr/>
        </p:nvSpPr>
        <p:spPr bwMode="auto">
          <a:xfrm>
            <a:off x="48768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57" name="Rechteck 156"/>
          <p:cNvSpPr/>
          <p:nvPr/>
        </p:nvSpPr>
        <p:spPr bwMode="auto">
          <a:xfrm>
            <a:off x="48768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58" name="Rechteck 157"/>
          <p:cNvSpPr/>
          <p:nvPr/>
        </p:nvSpPr>
        <p:spPr bwMode="auto">
          <a:xfrm>
            <a:off x="48768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59" name="Rechteck 158"/>
          <p:cNvSpPr/>
          <p:nvPr/>
        </p:nvSpPr>
        <p:spPr bwMode="auto">
          <a:xfrm>
            <a:off x="48768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60" name="Rechteck 159"/>
          <p:cNvSpPr/>
          <p:nvPr/>
        </p:nvSpPr>
        <p:spPr bwMode="auto">
          <a:xfrm>
            <a:off x="53340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1" name="Rechteck 160"/>
          <p:cNvSpPr/>
          <p:nvPr/>
        </p:nvSpPr>
        <p:spPr bwMode="auto">
          <a:xfrm>
            <a:off x="53340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2" name="Rechteck 161"/>
          <p:cNvSpPr/>
          <p:nvPr/>
        </p:nvSpPr>
        <p:spPr bwMode="auto">
          <a:xfrm>
            <a:off x="53340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63" name="Rechteck 162"/>
          <p:cNvSpPr/>
          <p:nvPr/>
        </p:nvSpPr>
        <p:spPr bwMode="auto">
          <a:xfrm>
            <a:off x="57912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4" name="Rechteck 163"/>
          <p:cNvSpPr/>
          <p:nvPr/>
        </p:nvSpPr>
        <p:spPr bwMode="auto">
          <a:xfrm>
            <a:off x="57912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5" name="Rechteck 164"/>
          <p:cNvSpPr/>
          <p:nvPr/>
        </p:nvSpPr>
        <p:spPr bwMode="auto">
          <a:xfrm>
            <a:off x="62484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cxnSp>
        <p:nvCxnSpPr>
          <p:cNvPr id="166" name="Gerade Verbindung mit Pfeil 165"/>
          <p:cNvCxnSpPr/>
          <p:nvPr/>
        </p:nvCxnSpPr>
        <p:spPr bwMode="auto">
          <a:xfrm>
            <a:off x="6705600" y="2209800"/>
            <a:ext cx="0" cy="1676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7" name="Rechteck 166"/>
          <p:cNvSpPr/>
          <p:nvPr/>
        </p:nvSpPr>
        <p:spPr bwMode="auto">
          <a:xfrm>
            <a:off x="6705600" y="2895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8" name="Rechteck 167"/>
          <p:cNvSpPr/>
          <p:nvPr/>
        </p:nvSpPr>
        <p:spPr bwMode="auto">
          <a:xfrm>
            <a:off x="67056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9" name="Rechteck 168"/>
          <p:cNvSpPr/>
          <p:nvPr/>
        </p:nvSpPr>
        <p:spPr bwMode="auto">
          <a:xfrm>
            <a:off x="67056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70" name="Rechteck 169"/>
          <p:cNvSpPr/>
          <p:nvPr/>
        </p:nvSpPr>
        <p:spPr bwMode="auto">
          <a:xfrm>
            <a:off x="67056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71" name="Rechteck 170"/>
          <p:cNvSpPr/>
          <p:nvPr/>
        </p:nvSpPr>
        <p:spPr bwMode="auto">
          <a:xfrm>
            <a:off x="67056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72" name="Rechteck 171"/>
          <p:cNvSpPr/>
          <p:nvPr/>
        </p:nvSpPr>
        <p:spPr bwMode="auto">
          <a:xfrm>
            <a:off x="67056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73" name="Rechteck 172"/>
          <p:cNvSpPr/>
          <p:nvPr/>
        </p:nvSpPr>
        <p:spPr bwMode="auto">
          <a:xfrm>
            <a:off x="67056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74" name="Rechteck 173"/>
          <p:cNvSpPr/>
          <p:nvPr/>
        </p:nvSpPr>
        <p:spPr bwMode="auto">
          <a:xfrm>
            <a:off x="67056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cxnSp>
        <p:nvCxnSpPr>
          <p:cNvPr id="175" name="Gerade Verbindung 174"/>
          <p:cNvCxnSpPr/>
          <p:nvPr/>
        </p:nvCxnSpPr>
        <p:spPr bwMode="auto">
          <a:xfrm flipV="1">
            <a:off x="62484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>
            <a:off x="6324600" y="2286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 flipH="1" flipV="1">
            <a:off x="67056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8" name="Textfeld 177"/>
          <p:cNvSpPr txBox="1"/>
          <p:nvPr/>
        </p:nvSpPr>
        <p:spPr>
          <a:xfrm>
            <a:off x="1447800" y="2286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7620000" y="3886200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37" name="Rechteck 136"/>
          <p:cNvSpPr/>
          <p:nvPr/>
        </p:nvSpPr>
        <p:spPr bwMode="auto">
          <a:xfrm>
            <a:off x="35052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79" name="Rechteck 178"/>
          <p:cNvSpPr/>
          <p:nvPr/>
        </p:nvSpPr>
        <p:spPr bwMode="auto">
          <a:xfrm>
            <a:off x="39624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80" name="Rechteck 179"/>
          <p:cNvSpPr/>
          <p:nvPr/>
        </p:nvSpPr>
        <p:spPr bwMode="auto">
          <a:xfrm>
            <a:off x="39624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81" name="Rechteck 180"/>
          <p:cNvSpPr/>
          <p:nvPr/>
        </p:nvSpPr>
        <p:spPr bwMode="auto">
          <a:xfrm>
            <a:off x="44196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82" name="Rechteck 181"/>
          <p:cNvSpPr/>
          <p:nvPr/>
        </p:nvSpPr>
        <p:spPr bwMode="auto">
          <a:xfrm>
            <a:off x="44196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83" name="Rechteck 182"/>
          <p:cNvSpPr/>
          <p:nvPr/>
        </p:nvSpPr>
        <p:spPr bwMode="auto">
          <a:xfrm>
            <a:off x="48768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84" name="Rechteck 183"/>
          <p:cNvSpPr/>
          <p:nvPr/>
        </p:nvSpPr>
        <p:spPr bwMode="auto">
          <a:xfrm>
            <a:off x="44196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85" name="Rechteck 184"/>
          <p:cNvSpPr/>
          <p:nvPr/>
        </p:nvSpPr>
        <p:spPr bwMode="auto">
          <a:xfrm>
            <a:off x="48768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86" name="Rechteck 185"/>
          <p:cNvSpPr/>
          <p:nvPr/>
        </p:nvSpPr>
        <p:spPr bwMode="auto">
          <a:xfrm>
            <a:off x="48768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87" name="Rechteck 186"/>
          <p:cNvSpPr/>
          <p:nvPr/>
        </p:nvSpPr>
        <p:spPr bwMode="auto">
          <a:xfrm>
            <a:off x="48768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88" name="Rechteck 187"/>
          <p:cNvSpPr/>
          <p:nvPr/>
        </p:nvSpPr>
        <p:spPr bwMode="auto">
          <a:xfrm>
            <a:off x="53340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89" name="Rechteck 188"/>
          <p:cNvSpPr/>
          <p:nvPr/>
        </p:nvSpPr>
        <p:spPr bwMode="auto">
          <a:xfrm>
            <a:off x="53340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90" name="Rechteck 189"/>
          <p:cNvSpPr/>
          <p:nvPr/>
        </p:nvSpPr>
        <p:spPr bwMode="auto">
          <a:xfrm>
            <a:off x="53340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91" name="Rechteck 190"/>
          <p:cNvSpPr/>
          <p:nvPr/>
        </p:nvSpPr>
        <p:spPr bwMode="auto">
          <a:xfrm>
            <a:off x="53340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92" name="Rechteck 191"/>
          <p:cNvSpPr/>
          <p:nvPr/>
        </p:nvSpPr>
        <p:spPr bwMode="auto">
          <a:xfrm>
            <a:off x="53340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93" name="Rechteck 192"/>
          <p:cNvSpPr/>
          <p:nvPr/>
        </p:nvSpPr>
        <p:spPr bwMode="auto">
          <a:xfrm>
            <a:off x="57912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94" name="Rechteck 193"/>
          <p:cNvSpPr/>
          <p:nvPr/>
        </p:nvSpPr>
        <p:spPr bwMode="auto">
          <a:xfrm>
            <a:off x="5791200" y="4724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95" name="Rechteck 194"/>
          <p:cNvSpPr/>
          <p:nvPr/>
        </p:nvSpPr>
        <p:spPr bwMode="auto">
          <a:xfrm>
            <a:off x="57912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96" name="Rechteck 195"/>
          <p:cNvSpPr/>
          <p:nvPr/>
        </p:nvSpPr>
        <p:spPr bwMode="auto">
          <a:xfrm>
            <a:off x="57912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97" name="Rechteck 196"/>
          <p:cNvSpPr/>
          <p:nvPr/>
        </p:nvSpPr>
        <p:spPr bwMode="auto">
          <a:xfrm>
            <a:off x="57912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98" name="Rechteck 197"/>
          <p:cNvSpPr/>
          <p:nvPr/>
        </p:nvSpPr>
        <p:spPr bwMode="auto">
          <a:xfrm>
            <a:off x="57912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99" name="Rechteck 198"/>
          <p:cNvSpPr/>
          <p:nvPr/>
        </p:nvSpPr>
        <p:spPr bwMode="auto">
          <a:xfrm>
            <a:off x="62484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200" name="Rechteck 199"/>
          <p:cNvSpPr/>
          <p:nvPr/>
        </p:nvSpPr>
        <p:spPr bwMode="auto">
          <a:xfrm>
            <a:off x="6248400" y="4572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201" name="Rechteck 200"/>
          <p:cNvSpPr/>
          <p:nvPr/>
        </p:nvSpPr>
        <p:spPr bwMode="auto">
          <a:xfrm>
            <a:off x="6248400" y="4724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202" name="Rechteck 201"/>
          <p:cNvSpPr/>
          <p:nvPr/>
        </p:nvSpPr>
        <p:spPr bwMode="auto">
          <a:xfrm>
            <a:off x="62484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203" name="Rechteck 202"/>
          <p:cNvSpPr/>
          <p:nvPr/>
        </p:nvSpPr>
        <p:spPr bwMode="auto">
          <a:xfrm>
            <a:off x="62484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204" name="Rechteck 203"/>
          <p:cNvSpPr/>
          <p:nvPr/>
        </p:nvSpPr>
        <p:spPr bwMode="auto">
          <a:xfrm>
            <a:off x="62484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205" name="Rechteck 204"/>
          <p:cNvSpPr/>
          <p:nvPr/>
        </p:nvSpPr>
        <p:spPr bwMode="auto">
          <a:xfrm>
            <a:off x="62484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206" name="Rechteck 205"/>
          <p:cNvSpPr/>
          <p:nvPr/>
        </p:nvSpPr>
        <p:spPr bwMode="auto">
          <a:xfrm>
            <a:off x="67056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207" name="Rechteck 206"/>
          <p:cNvSpPr/>
          <p:nvPr/>
        </p:nvSpPr>
        <p:spPr bwMode="auto">
          <a:xfrm>
            <a:off x="6705600" y="4419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208" name="Rechteck 207"/>
          <p:cNvSpPr/>
          <p:nvPr/>
        </p:nvSpPr>
        <p:spPr bwMode="auto">
          <a:xfrm>
            <a:off x="6705600" y="4572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209" name="Rechteck 208"/>
          <p:cNvSpPr/>
          <p:nvPr/>
        </p:nvSpPr>
        <p:spPr bwMode="auto">
          <a:xfrm>
            <a:off x="6705600" y="4724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210" name="Rechteck 209"/>
          <p:cNvSpPr/>
          <p:nvPr/>
        </p:nvSpPr>
        <p:spPr bwMode="auto">
          <a:xfrm>
            <a:off x="67056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211" name="Rechteck 210"/>
          <p:cNvSpPr/>
          <p:nvPr/>
        </p:nvSpPr>
        <p:spPr bwMode="auto">
          <a:xfrm>
            <a:off x="67056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212" name="Rechteck 211"/>
          <p:cNvSpPr/>
          <p:nvPr/>
        </p:nvSpPr>
        <p:spPr bwMode="auto">
          <a:xfrm>
            <a:off x="67056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213" name="Rechteck 212"/>
          <p:cNvSpPr/>
          <p:nvPr/>
        </p:nvSpPr>
        <p:spPr bwMode="auto">
          <a:xfrm>
            <a:off x="67056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cxnSp>
        <p:nvCxnSpPr>
          <p:cNvPr id="214" name="Gerade Verbindung 213"/>
          <p:cNvCxnSpPr/>
          <p:nvPr/>
        </p:nvCxnSpPr>
        <p:spPr bwMode="auto">
          <a:xfrm flipV="1">
            <a:off x="67056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Gerade Verbindung 214"/>
          <p:cNvCxnSpPr/>
          <p:nvPr/>
        </p:nvCxnSpPr>
        <p:spPr bwMode="auto">
          <a:xfrm>
            <a:off x="67818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Gerade Verbindung 215"/>
          <p:cNvCxnSpPr/>
          <p:nvPr/>
        </p:nvCxnSpPr>
        <p:spPr bwMode="auto">
          <a:xfrm flipH="1" flipV="1">
            <a:off x="71628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7" name="Gerade Verbindung mit Pfeil 216"/>
          <p:cNvCxnSpPr/>
          <p:nvPr/>
        </p:nvCxnSpPr>
        <p:spPr bwMode="auto">
          <a:xfrm>
            <a:off x="7162800" y="48768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8" name="Textfeld 217"/>
          <p:cNvSpPr txBox="1"/>
          <p:nvPr/>
        </p:nvSpPr>
        <p:spPr>
          <a:xfrm>
            <a:off x="6181016" y="5867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PLd</a:t>
            </a:r>
            <a:endParaRPr lang="de-DE" dirty="0"/>
          </a:p>
        </p:txBody>
      </p:sp>
      <p:cxnSp>
        <p:nvCxnSpPr>
          <p:cNvPr id="5" name="Gerade Verbindung mit Pfeil 4"/>
          <p:cNvCxnSpPr/>
          <p:nvPr/>
        </p:nvCxnSpPr>
        <p:spPr bwMode="auto">
          <a:xfrm flipV="1">
            <a:off x="3733800" y="57150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H="1">
            <a:off x="3276600" y="6096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>
            <a:off x="3276600" y="4191000"/>
            <a:ext cx="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1210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cxnSp>
        <p:nvCxnSpPr>
          <p:cNvPr id="12" name="Gerade Verbindung mit Pfeil 11"/>
          <p:cNvCxnSpPr>
            <a:stCxn id="2" idx="3"/>
            <a:endCxn id="37" idx="1"/>
          </p:cNvCxnSpPr>
          <p:nvPr/>
        </p:nvCxnSpPr>
        <p:spPr bwMode="auto">
          <a:xfrm>
            <a:off x="3352800" y="4876800"/>
            <a:ext cx="2514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hteck 15"/>
          <p:cNvSpPr/>
          <p:nvPr/>
        </p:nvSpPr>
        <p:spPr bwMode="auto">
          <a:xfrm>
            <a:off x="12192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2192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1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5562600" y="2514600"/>
            <a:ext cx="2438400" cy="3657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562600" y="58674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2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 flipH="1">
            <a:off x="3352800" y="3962400"/>
            <a:ext cx="2667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029477" y="3657600"/>
            <a:ext cx="14221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r>
              <a:rPr lang="de-DE" dirty="0" smtClean="0"/>
              <a:t> (800MHz)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4432770" y="4572000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Daten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1447800" y="46482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Ser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/</a:t>
            </a: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ParLd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2743200" y="3810000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Div1</a:t>
            </a:r>
          </a:p>
        </p:txBody>
      </p:sp>
      <p:sp>
        <p:nvSpPr>
          <p:cNvPr id="25" name="Rechteck 24"/>
          <p:cNvSpPr/>
          <p:nvPr/>
        </p:nvSpPr>
        <p:spPr bwMode="auto">
          <a:xfrm>
            <a:off x="1981200" y="3810000"/>
            <a:ext cx="457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Pen</a:t>
            </a:r>
          </a:p>
        </p:txBody>
      </p:sp>
      <p:cxnSp>
        <p:nvCxnSpPr>
          <p:cNvPr id="26" name="Gerade Verbindung mit Pfeil 25"/>
          <p:cNvCxnSpPr>
            <a:stCxn id="25" idx="2"/>
          </p:cNvCxnSpPr>
          <p:nvPr/>
        </p:nvCxnSpPr>
        <p:spPr bwMode="auto">
          <a:xfrm>
            <a:off x="2209800" y="41148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>
            <a:stCxn id="5" idx="0"/>
          </p:cNvCxnSpPr>
          <p:nvPr/>
        </p:nvCxnSpPr>
        <p:spPr bwMode="auto">
          <a:xfrm flipV="1">
            <a:off x="3048000" y="34290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mit Pfeil 31"/>
          <p:cNvCxnSpPr>
            <a:stCxn id="5" idx="1"/>
            <a:endCxn id="25" idx="3"/>
          </p:cNvCxnSpPr>
          <p:nvPr/>
        </p:nvCxnSpPr>
        <p:spPr bwMode="auto">
          <a:xfrm flipH="1">
            <a:off x="2438400" y="39624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chteck 32"/>
          <p:cNvSpPr/>
          <p:nvPr/>
        </p:nvSpPr>
        <p:spPr bwMode="auto">
          <a:xfrm>
            <a:off x="1447800" y="29718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</a:t>
            </a:r>
          </a:p>
        </p:txBody>
      </p:sp>
      <p:cxnSp>
        <p:nvCxnSpPr>
          <p:cNvPr id="36" name="Gerade Verbindung mit Pfeil 35"/>
          <p:cNvCxnSpPr/>
          <p:nvPr/>
        </p:nvCxnSpPr>
        <p:spPr bwMode="auto">
          <a:xfrm>
            <a:off x="1676400" y="34290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hteck 36"/>
          <p:cNvSpPr/>
          <p:nvPr/>
        </p:nvSpPr>
        <p:spPr bwMode="auto">
          <a:xfrm>
            <a:off x="5867400" y="46482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Rechteck 38"/>
          <p:cNvSpPr/>
          <p:nvPr/>
        </p:nvSpPr>
        <p:spPr bwMode="auto">
          <a:xfrm>
            <a:off x="6324600" y="3810000"/>
            <a:ext cx="609600" cy="3048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Div2</a:t>
            </a:r>
          </a:p>
        </p:txBody>
      </p:sp>
      <p:sp>
        <p:nvSpPr>
          <p:cNvPr id="40" name="Rechteck 39"/>
          <p:cNvSpPr/>
          <p:nvPr/>
        </p:nvSpPr>
        <p:spPr bwMode="auto">
          <a:xfrm>
            <a:off x="7086600" y="3810000"/>
            <a:ext cx="457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PLd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Rechteck 41"/>
          <p:cNvSpPr/>
          <p:nvPr/>
        </p:nvSpPr>
        <p:spPr bwMode="auto">
          <a:xfrm>
            <a:off x="5867400" y="52578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Reg</a:t>
            </a:r>
          </a:p>
        </p:txBody>
      </p:sp>
      <p:cxnSp>
        <p:nvCxnSpPr>
          <p:cNvPr id="50" name="Gerade Verbindung mit Pfeil 49"/>
          <p:cNvCxnSpPr>
            <a:stCxn id="40" idx="2"/>
          </p:cNvCxnSpPr>
          <p:nvPr/>
        </p:nvCxnSpPr>
        <p:spPr bwMode="auto">
          <a:xfrm>
            <a:off x="7315200" y="4114800"/>
            <a:ext cx="0" cy="1143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mit Pfeil 52"/>
          <p:cNvCxnSpPr>
            <a:endCxn id="39" idx="1"/>
          </p:cNvCxnSpPr>
          <p:nvPr/>
        </p:nvCxnSpPr>
        <p:spPr bwMode="auto">
          <a:xfrm>
            <a:off x="5943600" y="39624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6019800" y="33528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5715000" y="3048000"/>
            <a:ext cx="609600" cy="304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1" name="Gerade Verbindung mit Pfeil 60"/>
          <p:cNvCxnSpPr>
            <a:stCxn id="37" idx="2"/>
            <a:endCxn id="42" idx="0"/>
          </p:cNvCxnSpPr>
          <p:nvPr/>
        </p:nvCxnSpPr>
        <p:spPr bwMode="auto">
          <a:xfrm>
            <a:off x="6819900" y="5105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mit Pfeil 61"/>
          <p:cNvCxnSpPr/>
          <p:nvPr/>
        </p:nvCxnSpPr>
        <p:spPr bwMode="auto">
          <a:xfrm>
            <a:off x="6781800" y="57150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209800" y="4191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cxnSp>
        <p:nvCxnSpPr>
          <p:cNvPr id="73" name="Gerade Verbindung 72"/>
          <p:cNvCxnSpPr/>
          <p:nvPr/>
        </p:nvCxnSpPr>
        <p:spPr bwMode="auto">
          <a:xfrm flipH="1">
            <a:off x="1600200" y="4191000"/>
            <a:ext cx="1524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7324017" y="42672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PLd</a:t>
            </a:r>
            <a:endParaRPr lang="de-DE" dirty="0"/>
          </a:p>
        </p:txBody>
      </p:sp>
      <p:cxnSp>
        <p:nvCxnSpPr>
          <p:cNvPr id="78" name="Gerade Verbindung mit Pfeil 77"/>
          <p:cNvCxnSpPr/>
          <p:nvPr/>
        </p:nvCxnSpPr>
        <p:spPr bwMode="auto">
          <a:xfrm>
            <a:off x="6172200" y="39624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mit Pfeil 81"/>
          <p:cNvCxnSpPr/>
          <p:nvPr/>
        </p:nvCxnSpPr>
        <p:spPr bwMode="auto">
          <a:xfrm flipH="1">
            <a:off x="3352800" y="4724400"/>
            <a:ext cx="15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>
            <a:off x="3505200" y="39624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mit Pfeil 84"/>
          <p:cNvCxnSpPr/>
          <p:nvPr/>
        </p:nvCxnSpPr>
        <p:spPr bwMode="auto">
          <a:xfrm>
            <a:off x="6172200" y="4648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feld 2"/>
          <p:cNvSpPr txBox="1"/>
          <p:nvPr/>
        </p:nvSpPr>
        <p:spPr>
          <a:xfrm>
            <a:off x="3029760" y="3581400"/>
            <a:ext cx="7040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Phase1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6248400" y="3581400"/>
            <a:ext cx="7040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Phase2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5896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Abgerundetes Rechteck 27"/>
          <p:cNvSpPr/>
          <p:nvPr/>
        </p:nvSpPr>
        <p:spPr bwMode="auto">
          <a:xfrm>
            <a:off x="2514600" y="3886200"/>
            <a:ext cx="5105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1447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V="1">
            <a:off x="1676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1676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1905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 flipV="1">
            <a:off x="2362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2133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1905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362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V="1">
            <a:off x="2590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590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2819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V="1">
            <a:off x="3048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3048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V="1">
            <a:off x="2819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 flipV="1">
            <a:off x="2133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3276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276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 flipV="1">
            <a:off x="3505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3505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3733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V="1">
            <a:off x="4191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3962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V="1">
            <a:off x="3733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191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4419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4419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648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4876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876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 flipV="1">
            <a:off x="4648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V="1">
            <a:off x="3962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5105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105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334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5334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5562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6019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5791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V="1">
            <a:off x="5562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6019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6248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6248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6477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6705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6705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V="1">
            <a:off x="6477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5791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 flipV="1">
            <a:off x="6934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Textfeld 123"/>
          <p:cNvSpPr txBox="1"/>
          <p:nvPr/>
        </p:nvSpPr>
        <p:spPr>
          <a:xfrm>
            <a:off x="990600" y="1752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125" name="Gerade Verbindung 124"/>
          <p:cNvCxnSpPr/>
          <p:nvPr/>
        </p:nvCxnSpPr>
        <p:spPr bwMode="auto">
          <a:xfrm flipV="1">
            <a:off x="25908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2667000" y="2286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3124200" y="2590800"/>
            <a:ext cx="3124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 flipH="1" flipV="1">
            <a:off x="30480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1600200" y="2590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/>
          <p:cNvCxnSpPr/>
          <p:nvPr/>
        </p:nvCxnSpPr>
        <p:spPr bwMode="auto">
          <a:xfrm>
            <a:off x="3048000" y="1981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3048000" y="2895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30" name="Rechteck 129"/>
          <p:cNvSpPr/>
          <p:nvPr/>
        </p:nvSpPr>
        <p:spPr bwMode="auto">
          <a:xfrm>
            <a:off x="30480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31" name="Rechteck 130"/>
          <p:cNvSpPr/>
          <p:nvPr/>
        </p:nvSpPr>
        <p:spPr bwMode="auto">
          <a:xfrm>
            <a:off x="30480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32" name="Rechteck 131"/>
          <p:cNvSpPr/>
          <p:nvPr/>
        </p:nvSpPr>
        <p:spPr bwMode="auto">
          <a:xfrm>
            <a:off x="30480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33" name="Rechteck 132"/>
          <p:cNvSpPr/>
          <p:nvPr/>
        </p:nvSpPr>
        <p:spPr bwMode="auto">
          <a:xfrm>
            <a:off x="30480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34" name="Rechteck 133"/>
          <p:cNvSpPr/>
          <p:nvPr/>
        </p:nvSpPr>
        <p:spPr bwMode="auto">
          <a:xfrm>
            <a:off x="30480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35" name="Rechteck 134"/>
          <p:cNvSpPr/>
          <p:nvPr/>
        </p:nvSpPr>
        <p:spPr bwMode="auto">
          <a:xfrm>
            <a:off x="30480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36" name="Rechteck 135"/>
          <p:cNvSpPr/>
          <p:nvPr/>
        </p:nvSpPr>
        <p:spPr bwMode="auto">
          <a:xfrm>
            <a:off x="30480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38" name="Rechteck 137"/>
          <p:cNvSpPr/>
          <p:nvPr/>
        </p:nvSpPr>
        <p:spPr bwMode="auto">
          <a:xfrm>
            <a:off x="35052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39" name="Rechteck 138"/>
          <p:cNvSpPr/>
          <p:nvPr/>
        </p:nvSpPr>
        <p:spPr bwMode="auto">
          <a:xfrm>
            <a:off x="35052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40" name="Rechteck 139"/>
          <p:cNvSpPr/>
          <p:nvPr/>
        </p:nvSpPr>
        <p:spPr bwMode="auto">
          <a:xfrm>
            <a:off x="35052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41" name="Rechteck 140"/>
          <p:cNvSpPr/>
          <p:nvPr/>
        </p:nvSpPr>
        <p:spPr bwMode="auto">
          <a:xfrm>
            <a:off x="35052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42" name="Rechteck 141"/>
          <p:cNvSpPr/>
          <p:nvPr/>
        </p:nvSpPr>
        <p:spPr bwMode="auto">
          <a:xfrm>
            <a:off x="35052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43" name="Rechteck 142"/>
          <p:cNvSpPr/>
          <p:nvPr/>
        </p:nvSpPr>
        <p:spPr bwMode="auto">
          <a:xfrm>
            <a:off x="35052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44" name="Rechteck 143"/>
          <p:cNvSpPr/>
          <p:nvPr/>
        </p:nvSpPr>
        <p:spPr bwMode="auto">
          <a:xfrm>
            <a:off x="35052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45" name="Rechteck 144"/>
          <p:cNvSpPr/>
          <p:nvPr/>
        </p:nvSpPr>
        <p:spPr bwMode="auto">
          <a:xfrm>
            <a:off x="39624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46" name="Rechteck 145"/>
          <p:cNvSpPr/>
          <p:nvPr/>
        </p:nvSpPr>
        <p:spPr bwMode="auto">
          <a:xfrm>
            <a:off x="39624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47" name="Rechteck 146"/>
          <p:cNvSpPr/>
          <p:nvPr/>
        </p:nvSpPr>
        <p:spPr bwMode="auto">
          <a:xfrm>
            <a:off x="39624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48" name="Rechteck 147"/>
          <p:cNvSpPr/>
          <p:nvPr/>
        </p:nvSpPr>
        <p:spPr bwMode="auto">
          <a:xfrm>
            <a:off x="39624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49" name="Rechteck 148"/>
          <p:cNvSpPr/>
          <p:nvPr/>
        </p:nvSpPr>
        <p:spPr bwMode="auto">
          <a:xfrm>
            <a:off x="39624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50" name="Rechteck 149"/>
          <p:cNvSpPr/>
          <p:nvPr/>
        </p:nvSpPr>
        <p:spPr bwMode="auto">
          <a:xfrm>
            <a:off x="39624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51" name="Rechteck 150"/>
          <p:cNvSpPr/>
          <p:nvPr/>
        </p:nvSpPr>
        <p:spPr bwMode="auto">
          <a:xfrm>
            <a:off x="44196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52" name="Rechteck 151"/>
          <p:cNvSpPr/>
          <p:nvPr/>
        </p:nvSpPr>
        <p:spPr bwMode="auto">
          <a:xfrm>
            <a:off x="44196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53" name="Rechteck 152"/>
          <p:cNvSpPr/>
          <p:nvPr/>
        </p:nvSpPr>
        <p:spPr bwMode="auto">
          <a:xfrm>
            <a:off x="44196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54" name="Rechteck 153"/>
          <p:cNvSpPr/>
          <p:nvPr/>
        </p:nvSpPr>
        <p:spPr bwMode="auto">
          <a:xfrm>
            <a:off x="44196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55" name="Rechteck 154"/>
          <p:cNvSpPr/>
          <p:nvPr/>
        </p:nvSpPr>
        <p:spPr bwMode="auto">
          <a:xfrm>
            <a:off x="44196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56" name="Rechteck 155"/>
          <p:cNvSpPr/>
          <p:nvPr/>
        </p:nvSpPr>
        <p:spPr bwMode="auto">
          <a:xfrm>
            <a:off x="48768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57" name="Rechteck 156"/>
          <p:cNvSpPr/>
          <p:nvPr/>
        </p:nvSpPr>
        <p:spPr bwMode="auto">
          <a:xfrm>
            <a:off x="48768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58" name="Rechteck 157"/>
          <p:cNvSpPr/>
          <p:nvPr/>
        </p:nvSpPr>
        <p:spPr bwMode="auto">
          <a:xfrm>
            <a:off x="48768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59" name="Rechteck 158"/>
          <p:cNvSpPr/>
          <p:nvPr/>
        </p:nvSpPr>
        <p:spPr bwMode="auto">
          <a:xfrm>
            <a:off x="48768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60" name="Rechteck 159"/>
          <p:cNvSpPr/>
          <p:nvPr/>
        </p:nvSpPr>
        <p:spPr bwMode="auto">
          <a:xfrm>
            <a:off x="53340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1" name="Rechteck 160"/>
          <p:cNvSpPr/>
          <p:nvPr/>
        </p:nvSpPr>
        <p:spPr bwMode="auto">
          <a:xfrm>
            <a:off x="53340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2" name="Rechteck 161"/>
          <p:cNvSpPr/>
          <p:nvPr/>
        </p:nvSpPr>
        <p:spPr bwMode="auto">
          <a:xfrm>
            <a:off x="53340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63" name="Rechteck 162"/>
          <p:cNvSpPr/>
          <p:nvPr/>
        </p:nvSpPr>
        <p:spPr bwMode="auto">
          <a:xfrm>
            <a:off x="57912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4" name="Rechteck 163"/>
          <p:cNvSpPr/>
          <p:nvPr/>
        </p:nvSpPr>
        <p:spPr bwMode="auto">
          <a:xfrm>
            <a:off x="57912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5" name="Rechteck 164"/>
          <p:cNvSpPr/>
          <p:nvPr/>
        </p:nvSpPr>
        <p:spPr bwMode="auto">
          <a:xfrm>
            <a:off x="62484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cxnSp>
        <p:nvCxnSpPr>
          <p:cNvPr id="166" name="Gerade Verbindung mit Pfeil 165"/>
          <p:cNvCxnSpPr/>
          <p:nvPr/>
        </p:nvCxnSpPr>
        <p:spPr bwMode="auto">
          <a:xfrm>
            <a:off x="6705600" y="2209800"/>
            <a:ext cx="0" cy="1676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7" name="Rechteck 166"/>
          <p:cNvSpPr/>
          <p:nvPr/>
        </p:nvSpPr>
        <p:spPr bwMode="auto">
          <a:xfrm>
            <a:off x="6705600" y="2895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8" name="Rechteck 167"/>
          <p:cNvSpPr/>
          <p:nvPr/>
        </p:nvSpPr>
        <p:spPr bwMode="auto">
          <a:xfrm>
            <a:off x="67056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9" name="Rechteck 168"/>
          <p:cNvSpPr/>
          <p:nvPr/>
        </p:nvSpPr>
        <p:spPr bwMode="auto">
          <a:xfrm>
            <a:off x="67056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70" name="Rechteck 169"/>
          <p:cNvSpPr/>
          <p:nvPr/>
        </p:nvSpPr>
        <p:spPr bwMode="auto">
          <a:xfrm>
            <a:off x="67056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71" name="Rechteck 170"/>
          <p:cNvSpPr/>
          <p:nvPr/>
        </p:nvSpPr>
        <p:spPr bwMode="auto">
          <a:xfrm>
            <a:off x="67056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72" name="Rechteck 171"/>
          <p:cNvSpPr/>
          <p:nvPr/>
        </p:nvSpPr>
        <p:spPr bwMode="auto">
          <a:xfrm>
            <a:off x="67056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73" name="Rechteck 172"/>
          <p:cNvSpPr/>
          <p:nvPr/>
        </p:nvSpPr>
        <p:spPr bwMode="auto">
          <a:xfrm>
            <a:off x="67056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74" name="Rechteck 173"/>
          <p:cNvSpPr/>
          <p:nvPr/>
        </p:nvSpPr>
        <p:spPr bwMode="auto">
          <a:xfrm>
            <a:off x="67056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cxnSp>
        <p:nvCxnSpPr>
          <p:cNvPr id="175" name="Gerade Verbindung 174"/>
          <p:cNvCxnSpPr/>
          <p:nvPr/>
        </p:nvCxnSpPr>
        <p:spPr bwMode="auto">
          <a:xfrm flipV="1">
            <a:off x="62484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>
            <a:off x="6324600" y="2286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 flipH="1" flipV="1">
            <a:off x="67056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8" name="Textfeld 177"/>
          <p:cNvSpPr txBox="1"/>
          <p:nvPr/>
        </p:nvSpPr>
        <p:spPr>
          <a:xfrm>
            <a:off x="1447800" y="2286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7620000" y="3886200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37" name="Rechteck 136"/>
          <p:cNvSpPr/>
          <p:nvPr/>
        </p:nvSpPr>
        <p:spPr bwMode="auto">
          <a:xfrm>
            <a:off x="35052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79" name="Rechteck 178"/>
          <p:cNvSpPr/>
          <p:nvPr/>
        </p:nvSpPr>
        <p:spPr bwMode="auto">
          <a:xfrm>
            <a:off x="39624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80" name="Rechteck 179"/>
          <p:cNvSpPr/>
          <p:nvPr/>
        </p:nvSpPr>
        <p:spPr bwMode="auto">
          <a:xfrm>
            <a:off x="39624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81" name="Rechteck 180"/>
          <p:cNvSpPr/>
          <p:nvPr/>
        </p:nvSpPr>
        <p:spPr bwMode="auto">
          <a:xfrm>
            <a:off x="44196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82" name="Rechteck 181"/>
          <p:cNvSpPr/>
          <p:nvPr/>
        </p:nvSpPr>
        <p:spPr bwMode="auto">
          <a:xfrm>
            <a:off x="44196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83" name="Rechteck 182"/>
          <p:cNvSpPr/>
          <p:nvPr/>
        </p:nvSpPr>
        <p:spPr bwMode="auto">
          <a:xfrm>
            <a:off x="48768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84" name="Rechteck 183"/>
          <p:cNvSpPr/>
          <p:nvPr/>
        </p:nvSpPr>
        <p:spPr bwMode="auto">
          <a:xfrm>
            <a:off x="44196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85" name="Rechteck 184"/>
          <p:cNvSpPr/>
          <p:nvPr/>
        </p:nvSpPr>
        <p:spPr bwMode="auto">
          <a:xfrm>
            <a:off x="48768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86" name="Rechteck 185"/>
          <p:cNvSpPr/>
          <p:nvPr/>
        </p:nvSpPr>
        <p:spPr bwMode="auto">
          <a:xfrm>
            <a:off x="48768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87" name="Rechteck 186"/>
          <p:cNvSpPr/>
          <p:nvPr/>
        </p:nvSpPr>
        <p:spPr bwMode="auto">
          <a:xfrm>
            <a:off x="48768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88" name="Rechteck 187"/>
          <p:cNvSpPr/>
          <p:nvPr/>
        </p:nvSpPr>
        <p:spPr bwMode="auto">
          <a:xfrm>
            <a:off x="53340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89" name="Rechteck 188"/>
          <p:cNvSpPr/>
          <p:nvPr/>
        </p:nvSpPr>
        <p:spPr bwMode="auto">
          <a:xfrm>
            <a:off x="53340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90" name="Rechteck 189"/>
          <p:cNvSpPr/>
          <p:nvPr/>
        </p:nvSpPr>
        <p:spPr bwMode="auto">
          <a:xfrm>
            <a:off x="53340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91" name="Rechteck 190"/>
          <p:cNvSpPr/>
          <p:nvPr/>
        </p:nvSpPr>
        <p:spPr bwMode="auto">
          <a:xfrm>
            <a:off x="53340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92" name="Rechteck 191"/>
          <p:cNvSpPr/>
          <p:nvPr/>
        </p:nvSpPr>
        <p:spPr bwMode="auto">
          <a:xfrm>
            <a:off x="53340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93" name="Rechteck 192"/>
          <p:cNvSpPr/>
          <p:nvPr/>
        </p:nvSpPr>
        <p:spPr bwMode="auto">
          <a:xfrm>
            <a:off x="57912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94" name="Rechteck 193"/>
          <p:cNvSpPr/>
          <p:nvPr/>
        </p:nvSpPr>
        <p:spPr bwMode="auto">
          <a:xfrm>
            <a:off x="5791200" y="4724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95" name="Rechteck 194"/>
          <p:cNvSpPr/>
          <p:nvPr/>
        </p:nvSpPr>
        <p:spPr bwMode="auto">
          <a:xfrm>
            <a:off x="57912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96" name="Rechteck 195"/>
          <p:cNvSpPr/>
          <p:nvPr/>
        </p:nvSpPr>
        <p:spPr bwMode="auto">
          <a:xfrm>
            <a:off x="57912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97" name="Rechteck 196"/>
          <p:cNvSpPr/>
          <p:nvPr/>
        </p:nvSpPr>
        <p:spPr bwMode="auto">
          <a:xfrm>
            <a:off x="57912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98" name="Rechteck 197"/>
          <p:cNvSpPr/>
          <p:nvPr/>
        </p:nvSpPr>
        <p:spPr bwMode="auto">
          <a:xfrm>
            <a:off x="57912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99" name="Rechteck 198"/>
          <p:cNvSpPr/>
          <p:nvPr/>
        </p:nvSpPr>
        <p:spPr bwMode="auto">
          <a:xfrm>
            <a:off x="62484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200" name="Rechteck 199"/>
          <p:cNvSpPr/>
          <p:nvPr/>
        </p:nvSpPr>
        <p:spPr bwMode="auto">
          <a:xfrm>
            <a:off x="6248400" y="4572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201" name="Rechteck 200"/>
          <p:cNvSpPr/>
          <p:nvPr/>
        </p:nvSpPr>
        <p:spPr bwMode="auto">
          <a:xfrm>
            <a:off x="6248400" y="4724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202" name="Rechteck 201"/>
          <p:cNvSpPr/>
          <p:nvPr/>
        </p:nvSpPr>
        <p:spPr bwMode="auto">
          <a:xfrm>
            <a:off x="62484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203" name="Rechteck 202"/>
          <p:cNvSpPr/>
          <p:nvPr/>
        </p:nvSpPr>
        <p:spPr bwMode="auto">
          <a:xfrm>
            <a:off x="62484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204" name="Rechteck 203"/>
          <p:cNvSpPr/>
          <p:nvPr/>
        </p:nvSpPr>
        <p:spPr bwMode="auto">
          <a:xfrm>
            <a:off x="62484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205" name="Rechteck 204"/>
          <p:cNvSpPr/>
          <p:nvPr/>
        </p:nvSpPr>
        <p:spPr bwMode="auto">
          <a:xfrm>
            <a:off x="62484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206" name="Rechteck 205"/>
          <p:cNvSpPr/>
          <p:nvPr/>
        </p:nvSpPr>
        <p:spPr bwMode="auto">
          <a:xfrm>
            <a:off x="67056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207" name="Rechteck 206"/>
          <p:cNvSpPr/>
          <p:nvPr/>
        </p:nvSpPr>
        <p:spPr bwMode="auto">
          <a:xfrm>
            <a:off x="6705600" y="4419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208" name="Rechteck 207"/>
          <p:cNvSpPr/>
          <p:nvPr/>
        </p:nvSpPr>
        <p:spPr bwMode="auto">
          <a:xfrm>
            <a:off x="6705600" y="4572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209" name="Rechteck 208"/>
          <p:cNvSpPr/>
          <p:nvPr/>
        </p:nvSpPr>
        <p:spPr bwMode="auto">
          <a:xfrm>
            <a:off x="6705600" y="4724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210" name="Rechteck 209"/>
          <p:cNvSpPr/>
          <p:nvPr/>
        </p:nvSpPr>
        <p:spPr bwMode="auto">
          <a:xfrm>
            <a:off x="67056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211" name="Rechteck 210"/>
          <p:cNvSpPr/>
          <p:nvPr/>
        </p:nvSpPr>
        <p:spPr bwMode="auto">
          <a:xfrm>
            <a:off x="67056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212" name="Rechteck 211"/>
          <p:cNvSpPr/>
          <p:nvPr/>
        </p:nvSpPr>
        <p:spPr bwMode="auto">
          <a:xfrm>
            <a:off x="67056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213" name="Rechteck 212"/>
          <p:cNvSpPr/>
          <p:nvPr/>
        </p:nvSpPr>
        <p:spPr bwMode="auto">
          <a:xfrm>
            <a:off x="67056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cxnSp>
        <p:nvCxnSpPr>
          <p:cNvPr id="214" name="Gerade Verbindung 213"/>
          <p:cNvCxnSpPr/>
          <p:nvPr/>
        </p:nvCxnSpPr>
        <p:spPr bwMode="auto">
          <a:xfrm flipV="1">
            <a:off x="67056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Gerade Verbindung 214"/>
          <p:cNvCxnSpPr/>
          <p:nvPr/>
        </p:nvCxnSpPr>
        <p:spPr bwMode="auto">
          <a:xfrm>
            <a:off x="67818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Gerade Verbindung 215"/>
          <p:cNvCxnSpPr/>
          <p:nvPr/>
        </p:nvCxnSpPr>
        <p:spPr bwMode="auto">
          <a:xfrm flipH="1" flipV="1">
            <a:off x="71628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7" name="Gerade Verbindung mit Pfeil 216"/>
          <p:cNvCxnSpPr/>
          <p:nvPr/>
        </p:nvCxnSpPr>
        <p:spPr bwMode="auto">
          <a:xfrm>
            <a:off x="7162800" y="48768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8" name="Textfeld 217"/>
          <p:cNvSpPr txBox="1"/>
          <p:nvPr/>
        </p:nvSpPr>
        <p:spPr>
          <a:xfrm>
            <a:off x="6181016" y="5867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PLd</a:t>
            </a:r>
            <a:endParaRPr lang="de-DE" dirty="0"/>
          </a:p>
        </p:txBody>
      </p:sp>
      <p:cxnSp>
        <p:nvCxnSpPr>
          <p:cNvPr id="5" name="Gerade Verbindung mit Pfeil 4"/>
          <p:cNvCxnSpPr/>
          <p:nvPr/>
        </p:nvCxnSpPr>
        <p:spPr bwMode="auto">
          <a:xfrm flipV="1">
            <a:off x="3733800" y="57150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H="1">
            <a:off x="3276600" y="6096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>
            <a:off x="3276600" y="4191000"/>
            <a:ext cx="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9" name="Gerade Verbindung 218"/>
          <p:cNvCxnSpPr/>
          <p:nvPr/>
        </p:nvCxnSpPr>
        <p:spPr bwMode="auto">
          <a:xfrm flipV="1">
            <a:off x="53340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Gerade Verbindung 219"/>
          <p:cNvCxnSpPr/>
          <p:nvPr/>
        </p:nvCxnSpPr>
        <p:spPr bwMode="auto">
          <a:xfrm>
            <a:off x="54102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1" name="Gerade Verbindung 220"/>
          <p:cNvCxnSpPr/>
          <p:nvPr/>
        </p:nvCxnSpPr>
        <p:spPr bwMode="auto">
          <a:xfrm flipH="1" flipV="1">
            <a:off x="57912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0772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Abgerundetes Rechteck 27"/>
          <p:cNvSpPr/>
          <p:nvPr/>
        </p:nvSpPr>
        <p:spPr bwMode="auto">
          <a:xfrm>
            <a:off x="2514600" y="3886200"/>
            <a:ext cx="5105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1447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V="1">
            <a:off x="1676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1676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1905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 flipV="1">
            <a:off x="2362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2133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1905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362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V="1">
            <a:off x="2590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590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2819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V="1">
            <a:off x="3048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3048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V="1">
            <a:off x="2819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 flipV="1">
            <a:off x="2133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3276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276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 flipV="1">
            <a:off x="3505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3505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3733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V="1">
            <a:off x="4191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3962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V="1">
            <a:off x="3733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191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4419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4419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648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4876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876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 flipV="1">
            <a:off x="4648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V="1">
            <a:off x="3962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5105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105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334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5334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5562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6019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5791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V="1">
            <a:off x="5562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6019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6248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6248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6477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6705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6705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V="1">
            <a:off x="6477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5791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 flipV="1">
            <a:off x="6934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Textfeld 123"/>
          <p:cNvSpPr txBox="1"/>
          <p:nvPr/>
        </p:nvSpPr>
        <p:spPr>
          <a:xfrm>
            <a:off x="990600" y="1752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125" name="Gerade Verbindung 124"/>
          <p:cNvCxnSpPr/>
          <p:nvPr/>
        </p:nvCxnSpPr>
        <p:spPr bwMode="auto">
          <a:xfrm flipV="1">
            <a:off x="25908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2667000" y="2286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3124200" y="2590800"/>
            <a:ext cx="3124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 flipH="1" flipV="1">
            <a:off x="30480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1600200" y="2590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/>
          <p:cNvCxnSpPr/>
          <p:nvPr/>
        </p:nvCxnSpPr>
        <p:spPr bwMode="auto">
          <a:xfrm>
            <a:off x="3048000" y="1981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3048000" y="2895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30" name="Rechteck 129"/>
          <p:cNvSpPr/>
          <p:nvPr/>
        </p:nvSpPr>
        <p:spPr bwMode="auto">
          <a:xfrm>
            <a:off x="30480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31" name="Rechteck 130"/>
          <p:cNvSpPr/>
          <p:nvPr/>
        </p:nvSpPr>
        <p:spPr bwMode="auto">
          <a:xfrm>
            <a:off x="30480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32" name="Rechteck 131"/>
          <p:cNvSpPr/>
          <p:nvPr/>
        </p:nvSpPr>
        <p:spPr bwMode="auto">
          <a:xfrm>
            <a:off x="30480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33" name="Rechteck 132"/>
          <p:cNvSpPr/>
          <p:nvPr/>
        </p:nvSpPr>
        <p:spPr bwMode="auto">
          <a:xfrm>
            <a:off x="30480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34" name="Rechteck 133"/>
          <p:cNvSpPr/>
          <p:nvPr/>
        </p:nvSpPr>
        <p:spPr bwMode="auto">
          <a:xfrm>
            <a:off x="30480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35" name="Rechteck 134"/>
          <p:cNvSpPr/>
          <p:nvPr/>
        </p:nvSpPr>
        <p:spPr bwMode="auto">
          <a:xfrm>
            <a:off x="30480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36" name="Rechteck 135"/>
          <p:cNvSpPr/>
          <p:nvPr/>
        </p:nvSpPr>
        <p:spPr bwMode="auto">
          <a:xfrm>
            <a:off x="30480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38" name="Rechteck 137"/>
          <p:cNvSpPr/>
          <p:nvPr/>
        </p:nvSpPr>
        <p:spPr bwMode="auto">
          <a:xfrm>
            <a:off x="35052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39" name="Rechteck 138"/>
          <p:cNvSpPr/>
          <p:nvPr/>
        </p:nvSpPr>
        <p:spPr bwMode="auto">
          <a:xfrm>
            <a:off x="35052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40" name="Rechteck 139"/>
          <p:cNvSpPr/>
          <p:nvPr/>
        </p:nvSpPr>
        <p:spPr bwMode="auto">
          <a:xfrm>
            <a:off x="35052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41" name="Rechteck 140"/>
          <p:cNvSpPr/>
          <p:nvPr/>
        </p:nvSpPr>
        <p:spPr bwMode="auto">
          <a:xfrm>
            <a:off x="35052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42" name="Rechteck 141"/>
          <p:cNvSpPr/>
          <p:nvPr/>
        </p:nvSpPr>
        <p:spPr bwMode="auto">
          <a:xfrm>
            <a:off x="35052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43" name="Rechteck 142"/>
          <p:cNvSpPr/>
          <p:nvPr/>
        </p:nvSpPr>
        <p:spPr bwMode="auto">
          <a:xfrm>
            <a:off x="35052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44" name="Rechteck 143"/>
          <p:cNvSpPr/>
          <p:nvPr/>
        </p:nvSpPr>
        <p:spPr bwMode="auto">
          <a:xfrm>
            <a:off x="35052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45" name="Rechteck 144"/>
          <p:cNvSpPr/>
          <p:nvPr/>
        </p:nvSpPr>
        <p:spPr bwMode="auto">
          <a:xfrm>
            <a:off x="39624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46" name="Rechteck 145"/>
          <p:cNvSpPr/>
          <p:nvPr/>
        </p:nvSpPr>
        <p:spPr bwMode="auto">
          <a:xfrm>
            <a:off x="39624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47" name="Rechteck 146"/>
          <p:cNvSpPr/>
          <p:nvPr/>
        </p:nvSpPr>
        <p:spPr bwMode="auto">
          <a:xfrm>
            <a:off x="39624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48" name="Rechteck 147"/>
          <p:cNvSpPr/>
          <p:nvPr/>
        </p:nvSpPr>
        <p:spPr bwMode="auto">
          <a:xfrm>
            <a:off x="39624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49" name="Rechteck 148"/>
          <p:cNvSpPr/>
          <p:nvPr/>
        </p:nvSpPr>
        <p:spPr bwMode="auto">
          <a:xfrm>
            <a:off x="39624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50" name="Rechteck 149"/>
          <p:cNvSpPr/>
          <p:nvPr/>
        </p:nvSpPr>
        <p:spPr bwMode="auto">
          <a:xfrm>
            <a:off x="39624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51" name="Rechteck 150"/>
          <p:cNvSpPr/>
          <p:nvPr/>
        </p:nvSpPr>
        <p:spPr bwMode="auto">
          <a:xfrm>
            <a:off x="44196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52" name="Rechteck 151"/>
          <p:cNvSpPr/>
          <p:nvPr/>
        </p:nvSpPr>
        <p:spPr bwMode="auto">
          <a:xfrm>
            <a:off x="44196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53" name="Rechteck 152"/>
          <p:cNvSpPr/>
          <p:nvPr/>
        </p:nvSpPr>
        <p:spPr bwMode="auto">
          <a:xfrm>
            <a:off x="44196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54" name="Rechteck 153"/>
          <p:cNvSpPr/>
          <p:nvPr/>
        </p:nvSpPr>
        <p:spPr bwMode="auto">
          <a:xfrm>
            <a:off x="44196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55" name="Rechteck 154"/>
          <p:cNvSpPr/>
          <p:nvPr/>
        </p:nvSpPr>
        <p:spPr bwMode="auto">
          <a:xfrm>
            <a:off x="44196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56" name="Rechteck 155"/>
          <p:cNvSpPr/>
          <p:nvPr/>
        </p:nvSpPr>
        <p:spPr bwMode="auto">
          <a:xfrm>
            <a:off x="48768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57" name="Rechteck 156"/>
          <p:cNvSpPr/>
          <p:nvPr/>
        </p:nvSpPr>
        <p:spPr bwMode="auto">
          <a:xfrm>
            <a:off x="48768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58" name="Rechteck 157"/>
          <p:cNvSpPr/>
          <p:nvPr/>
        </p:nvSpPr>
        <p:spPr bwMode="auto">
          <a:xfrm>
            <a:off x="48768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59" name="Rechteck 158"/>
          <p:cNvSpPr/>
          <p:nvPr/>
        </p:nvSpPr>
        <p:spPr bwMode="auto">
          <a:xfrm>
            <a:off x="48768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60" name="Rechteck 159"/>
          <p:cNvSpPr/>
          <p:nvPr/>
        </p:nvSpPr>
        <p:spPr bwMode="auto">
          <a:xfrm>
            <a:off x="53340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1" name="Rechteck 160"/>
          <p:cNvSpPr/>
          <p:nvPr/>
        </p:nvSpPr>
        <p:spPr bwMode="auto">
          <a:xfrm>
            <a:off x="53340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2" name="Rechteck 161"/>
          <p:cNvSpPr/>
          <p:nvPr/>
        </p:nvSpPr>
        <p:spPr bwMode="auto">
          <a:xfrm>
            <a:off x="53340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63" name="Rechteck 162"/>
          <p:cNvSpPr/>
          <p:nvPr/>
        </p:nvSpPr>
        <p:spPr bwMode="auto">
          <a:xfrm>
            <a:off x="57912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4" name="Rechteck 163"/>
          <p:cNvSpPr/>
          <p:nvPr/>
        </p:nvSpPr>
        <p:spPr bwMode="auto">
          <a:xfrm>
            <a:off x="57912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5" name="Rechteck 164"/>
          <p:cNvSpPr/>
          <p:nvPr/>
        </p:nvSpPr>
        <p:spPr bwMode="auto">
          <a:xfrm>
            <a:off x="62484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cxnSp>
        <p:nvCxnSpPr>
          <p:cNvPr id="166" name="Gerade Verbindung mit Pfeil 165"/>
          <p:cNvCxnSpPr/>
          <p:nvPr/>
        </p:nvCxnSpPr>
        <p:spPr bwMode="auto">
          <a:xfrm>
            <a:off x="6705600" y="2209800"/>
            <a:ext cx="0" cy="1676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7" name="Rechteck 166"/>
          <p:cNvSpPr/>
          <p:nvPr/>
        </p:nvSpPr>
        <p:spPr bwMode="auto">
          <a:xfrm>
            <a:off x="6705600" y="2895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8" name="Rechteck 167"/>
          <p:cNvSpPr/>
          <p:nvPr/>
        </p:nvSpPr>
        <p:spPr bwMode="auto">
          <a:xfrm>
            <a:off x="67056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9" name="Rechteck 168"/>
          <p:cNvSpPr/>
          <p:nvPr/>
        </p:nvSpPr>
        <p:spPr bwMode="auto">
          <a:xfrm>
            <a:off x="67056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70" name="Rechteck 169"/>
          <p:cNvSpPr/>
          <p:nvPr/>
        </p:nvSpPr>
        <p:spPr bwMode="auto">
          <a:xfrm>
            <a:off x="67056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71" name="Rechteck 170"/>
          <p:cNvSpPr/>
          <p:nvPr/>
        </p:nvSpPr>
        <p:spPr bwMode="auto">
          <a:xfrm>
            <a:off x="67056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72" name="Rechteck 171"/>
          <p:cNvSpPr/>
          <p:nvPr/>
        </p:nvSpPr>
        <p:spPr bwMode="auto">
          <a:xfrm>
            <a:off x="67056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73" name="Rechteck 172"/>
          <p:cNvSpPr/>
          <p:nvPr/>
        </p:nvSpPr>
        <p:spPr bwMode="auto">
          <a:xfrm>
            <a:off x="67056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74" name="Rechteck 173"/>
          <p:cNvSpPr/>
          <p:nvPr/>
        </p:nvSpPr>
        <p:spPr bwMode="auto">
          <a:xfrm>
            <a:off x="67056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cxnSp>
        <p:nvCxnSpPr>
          <p:cNvPr id="175" name="Gerade Verbindung 174"/>
          <p:cNvCxnSpPr/>
          <p:nvPr/>
        </p:nvCxnSpPr>
        <p:spPr bwMode="auto">
          <a:xfrm flipV="1">
            <a:off x="62484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>
            <a:off x="6324600" y="2286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 flipH="1" flipV="1">
            <a:off x="67056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8" name="Textfeld 177"/>
          <p:cNvSpPr txBox="1"/>
          <p:nvPr/>
        </p:nvSpPr>
        <p:spPr>
          <a:xfrm>
            <a:off x="1447800" y="2286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7620000" y="3886200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37" name="Rechteck 136"/>
          <p:cNvSpPr/>
          <p:nvPr/>
        </p:nvSpPr>
        <p:spPr bwMode="auto">
          <a:xfrm>
            <a:off x="35052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79" name="Rechteck 178"/>
          <p:cNvSpPr/>
          <p:nvPr/>
        </p:nvSpPr>
        <p:spPr bwMode="auto">
          <a:xfrm>
            <a:off x="39624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80" name="Rechteck 179"/>
          <p:cNvSpPr/>
          <p:nvPr/>
        </p:nvSpPr>
        <p:spPr bwMode="auto">
          <a:xfrm>
            <a:off x="39624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81" name="Rechteck 180"/>
          <p:cNvSpPr/>
          <p:nvPr/>
        </p:nvSpPr>
        <p:spPr bwMode="auto">
          <a:xfrm>
            <a:off x="44196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82" name="Rechteck 181"/>
          <p:cNvSpPr/>
          <p:nvPr/>
        </p:nvSpPr>
        <p:spPr bwMode="auto">
          <a:xfrm>
            <a:off x="44196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83" name="Rechteck 182"/>
          <p:cNvSpPr/>
          <p:nvPr/>
        </p:nvSpPr>
        <p:spPr bwMode="auto">
          <a:xfrm>
            <a:off x="48768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84" name="Rechteck 183"/>
          <p:cNvSpPr/>
          <p:nvPr/>
        </p:nvSpPr>
        <p:spPr bwMode="auto">
          <a:xfrm>
            <a:off x="44196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85" name="Rechteck 184"/>
          <p:cNvSpPr/>
          <p:nvPr/>
        </p:nvSpPr>
        <p:spPr bwMode="auto">
          <a:xfrm>
            <a:off x="48768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86" name="Rechteck 185"/>
          <p:cNvSpPr/>
          <p:nvPr/>
        </p:nvSpPr>
        <p:spPr bwMode="auto">
          <a:xfrm>
            <a:off x="48768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87" name="Rechteck 186"/>
          <p:cNvSpPr/>
          <p:nvPr/>
        </p:nvSpPr>
        <p:spPr bwMode="auto">
          <a:xfrm>
            <a:off x="48768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88" name="Rechteck 187"/>
          <p:cNvSpPr/>
          <p:nvPr/>
        </p:nvSpPr>
        <p:spPr bwMode="auto">
          <a:xfrm>
            <a:off x="53340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89" name="Rechteck 188"/>
          <p:cNvSpPr/>
          <p:nvPr/>
        </p:nvSpPr>
        <p:spPr bwMode="auto">
          <a:xfrm>
            <a:off x="53340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90" name="Rechteck 189"/>
          <p:cNvSpPr/>
          <p:nvPr/>
        </p:nvSpPr>
        <p:spPr bwMode="auto">
          <a:xfrm>
            <a:off x="53340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91" name="Rechteck 190"/>
          <p:cNvSpPr/>
          <p:nvPr/>
        </p:nvSpPr>
        <p:spPr bwMode="auto">
          <a:xfrm>
            <a:off x="53340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92" name="Rechteck 191"/>
          <p:cNvSpPr/>
          <p:nvPr/>
        </p:nvSpPr>
        <p:spPr bwMode="auto">
          <a:xfrm>
            <a:off x="53340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93" name="Rechteck 192"/>
          <p:cNvSpPr/>
          <p:nvPr/>
        </p:nvSpPr>
        <p:spPr bwMode="auto">
          <a:xfrm>
            <a:off x="57912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94" name="Rechteck 193"/>
          <p:cNvSpPr/>
          <p:nvPr/>
        </p:nvSpPr>
        <p:spPr bwMode="auto">
          <a:xfrm>
            <a:off x="5791200" y="4724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95" name="Rechteck 194"/>
          <p:cNvSpPr/>
          <p:nvPr/>
        </p:nvSpPr>
        <p:spPr bwMode="auto">
          <a:xfrm>
            <a:off x="57912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96" name="Rechteck 195"/>
          <p:cNvSpPr/>
          <p:nvPr/>
        </p:nvSpPr>
        <p:spPr bwMode="auto">
          <a:xfrm>
            <a:off x="57912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97" name="Rechteck 196"/>
          <p:cNvSpPr/>
          <p:nvPr/>
        </p:nvSpPr>
        <p:spPr bwMode="auto">
          <a:xfrm>
            <a:off x="57912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98" name="Rechteck 197"/>
          <p:cNvSpPr/>
          <p:nvPr/>
        </p:nvSpPr>
        <p:spPr bwMode="auto">
          <a:xfrm>
            <a:off x="57912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99" name="Rechteck 198"/>
          <p:cNvSpPr/>
          <p:nvPr/>
        </p:nvSpPr>
        <p:spPr bwMode="auto">
          <a:xfrm>
            <a:off x="62484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200" name="Rechteck 199"/>
          <p:cNvSpPr/>
          <p:nvPr/>
        </p:nvSpPr>
        <p:spPr bwMode="auto">
          <a:xfrm>
            <a:off x="6248400" y="4572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201" name="Rechteck 200"/>
          <p:cNvSpPr/>
          <p:nvPr/>
        </p:nvSpPr>
        <p:spPr bwMode="auto">
          <a:xfrm>
            <a:off x="6248400" y="4724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202" name="Rechteck 201"/>
          <p:cNvSpPr/>
          <p:nvPr/>
        </p:nvSpPr>
        <p:spPr bwMode="auto">
          <a:xfrm>
            <a:off x="62484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203" name="Rechteck 202"/>
          <p:cNvSpPr/>
          <p:nvPr/>
        </p:nvSpPr>
        <p:spPr bwMode="auto">
          <a:xfrm>
            <a:off x="62484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204" name="Rechteck 203"/>
          <p:cNvSpPr/>
          <p:nvPr/>
        </p:nvSpPr>
        <p:spPr bwMode="auto">
          <a:xfrm>
            <a:off x="62484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205" name="Rechteck 204"/>
          <p:cNvSpPr/>
          <p:nvPr/>
        </p:nvSpPr>
        <p:spPr bwMode="auto">
          <a:xfrm>
            <a:off x="62484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206" name="Rechteck 205"/>
          <p:cNvSpPr/>
          <p:nvPr/>
        </p:nvSpPr>
        <p:spPr bwMode="auto">
          <a:xfrm>
            <a:off x="6705600" y="4876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207" name="Rechteck 206"/>
          <p:cNvSpPr/>
          <p:nvPr/>
        </p:nvSpPr>
        <p:spPr bwMode="auto">
          <a:xfrm>
            <a:off x="6705600" y="4419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208" name="Rechteck 207"/>
          <p:cNvSpPr/>
          <p:nvPr/>
        </p:nvSpPr>
        <p:spPr bwMode="auto">
          <a:xfrm>
            <a:off x="6705600" y="4572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209" name="Rechteck 208"/>
          <p:cNvSpPr/>
          <p:nvPr/>
        </p:nvSpPr>
        <p:spPr bwMode="auto">
          <a:xfrm>
            <a:off x="6705600" y="4724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210" name="Rechteck 209"/>
          <p:cNvSpPr/>
          <p:nvPr/>
        </p:nvSpPr>
        <p:spPr bwMode="auto">
          <a:xfrm>
            <a:off x="6705600" y="5029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211" name="Rechteck 210"/>
          <p:cNvSpPr/>
          <p:nvPr/>
        </p:nvSpPr>
        <p:spPr bwMode="auto">
          <a:xfrm>
            <a:off x="6705600" y="5181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212" name="Rechteck 211"/>
          <p:cNvSpPr/>
          <p:nvPr/>
        </p:nvSpPr>
        <p:spPr bwMode="auto">
          <a:xfrm>
            <a:off x="6705600" y="5334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213" name="Rechteck 212"/>
          <p:cNvSpPr/>
          <p:nvPr/>
        </p:nvSpPr>
        <p:spPr bwMode="auto">
          <a:xfrm>
            <a:off x="6705600" y="5486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cxnSp>
        <p:nvCxnSpPr>
          <p:cNvPr id="217" name="Gerade Verbindung mit Pfeil 216"/>
          <p:cNvCxnSpPr/>
          <p:nvPr/>
        </p:nvCxnSpPr>
        <p:spPr bwMode="auto">
          <a:xfrm>
            <a:off x="7162800" y="48768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8" name="Textfeld 217"/>
          <p:cNvSpPr txBox="1"/>
          <p:nvPr/>
        </p:nvSpPr>
        <p:spPr>
          <a:xfrm>
            <a:off x="7315200" y="5867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PLd</a:t>
            </a:r>
            <a:endParaRPr lang="de-DE" dirty="0"/>
          </a:p>
        </p:txBody>
      </p:sp>
      <p:cxnSp>
        <p:nvCxnSpPr>
          <p:cNvPr id="5" name="Gerade Verbindung mit Pfeil 4"/>
          <p:cNvCxnSpPr/>
          <p:nvPr/>
        </p:nvCxnSpPr>
        <p:spPr bwMode="auto">
          <a:xfrm flipV="1">
            <a:off x="3733800" y="57150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H="1">
            <a:off x="3276600" y="6096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>
            <a:off x="3276600" y="4191000"/>
            <a:ext cx="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9" name="Gerade Verbindung 218"/>
          <p:cNvCxnSpPr/>
          <p:nvPr/>
        </p:nvCxnSpPr>
        <p:spPr bwMode="auto">
          <a:xfrm flipV="1">
            <a:off x="53340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Gerade Verbindung 219"/>
          <p:cNvCxnSpPr/>
          <p:nvPr/>
        </p:nvCxnSpPr>
        <p:spPr bwMode="auto">
          <a:xfrm>
            <a:off x="54102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1" name="Gerade Verbindung 220"/>
          <p:cNvCxnSpPr/>
          <p:nvPr/>
        </p:nvCxnSpPr>
        <p:spPr bwMode="auto">
          <a:xfrm flipH="1" flipV="1">
            <a:off x="57912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2" name="Gerade Verbindung 221"/>
          <p:cNvCxnSpPr/>
          <p:nvPr/>
        </p:nvCxnSpPr>
        <p:spPr bwMode="auto">
          <a:xfrm flipV="1">
            <a:off x="35052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3" name="Gerade Verbindung 222"/>
          <p:cNvCxnSpPr/>
          <p:nvPr/>
        </p:nvCxnSpPr>
        <p:spPr bwMode="auto">
          <a:xfrm>
            <a:off x="35814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4" name="Gerade Verbindung 223"/>
          <p:cNvCxnSpPr/>
          <p:nvPr/>
        </p:nvCxnSpPr>
        <p:spPr bwMode="auto">
          <a:xfrm flipH="1" flipV="1">
            <a:off x="39624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" name="Gerade Verbindung 224"/>
          <p:cNvCxnSpPr/>
          <p:nvPr/>
        </p:nvCxnSpPr>
        <p:spPr bwMode="auto">
          <a:xfrm flipV="1">
            <a:off x="39624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" name="Gerade Verbindung 225"/>
          <p:cNvCxnSpPr/>
          <p:nvPr/>
        </p:nvCxnSpPr>
        <p:spPr bwMode="auto">
          <a:xfrm>
            <a:off x="40386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7" name="Gerade Verbindung 226"/>
          <p:cNvCxnSpPr/>
          <p:nvPr/>
        </p:nvCxnSpPr>
        <p:spPr bwMode="auto">
          <a:xfrm flipH="1" flipV="1">
            <a:off x="44196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8" name="Gerade Verbindung 227"/>
          <p:cNvCxnSpPr/>
          <p:nvPr/>
        </p:nvCxnSpPr>
        <p:spPr bwMode="auto">
          <a:xfrm flipV="1">
            <a:off x="44196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9" name="Gerade Verbindung 228"/>
          <p:cNvCxnSpPr/>
          <p:nvPr/>
        </p:nvCxnSpPr>
        <p:spPr bwMode="auto">
          <a:xfrm>
            <a:off x="44958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" name="Gerade Verbindung 229"/>
          <p:cNvCxnSpPr/>
          <p:nvPr/>
        </p:nvCxnSpPr>
        <p:spPr bwMode="auto">
          <a:xfrm flipH="1" flipV="1">
            <a:off x="48768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1" name="Gerade Verbindung 230"/>
          <p:cNvCxnSpPr/>
          <p:nvPr/>
        </p:nvCxnSpPr>
        <p:spPr bwMode="auto">
          <a:xfrm flipV="1">
            <a:off x="48768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2" name="Gerade Verbindung 231"/>
          <p:cNvCxnSpPr/>
          <p:nvPr/>
        </p:nvCxnSpPr>
        <p:spPr bwMode="auto">
          <a:xfrm>
            <a:off x="49530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3" name="Gerade Verbindung 232"/>
          <p:cNvCxnSpPr/>
          <p:nvPr/>
        </p:nvCxnSpPr>
        <p:spPr bwMode="auto">
          <a:xfrm flipH="1" flipV="1">
            <a:off x="53340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4" name="Gerade Verbindung 233"/>
          <p:cNvCxnSpPr/>
          <p:nvPr/>
        </p:nvCxnSpPr>
        <p:spPr bwMode="auto">
          <a:xfrm flipV="1">
            <a:off x="57912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" name="Gerade Verbindung 234"/>
          <p:cNvCxnSpPr/>
          <p:nvPr/>
        </p:nvCxnSpPr>
        <p:spPr bwMode="auto">
          <a:xfrm>
            <a:off x="58674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" name="Gerade Verbindung 235"/>
          <p:cNvCxnSpPr/>
          <p:nvPr/>
        </p:nvCxnSpPr>
        <p:spPr bwMode="auto">
          <a:xfrm flipH="1" flipV="1">
            <a:off x="62484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7" name="Gerade Verbindung 236"/>
          <p:cNvCxnSpPr/>
          <p:nvPr/>
        </p:nvCxnSpPr>
        <p:spPr bwMode="auto">
          <a:xfrm flipH="1" flipV="1">
            <a:off x="57912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8" name="Gerade Verbindung 237"/>
          <p:cNvCxnSpPr/>
          <p:nvPr/>
        </p:nvCxnSpPr>
        <p:spPr bwMode="auto">
          <a:xfrm flipH="1" flipV="1">
            <a:off x="62484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9" name="Gerade Verbindung 238"/>
          <p:cNvCxnSpPr/>
          <p:nvPr/>
        </p:nvCxnSpPr>
        <p:spPr bwMode="auto">
          <a:xfrm flipV="1">
            <a:off x="62484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0" name="Gerade Verbindung 239"/>
          <p:cNvCxnSpPr/>
          <p:nvPr/>
        </p:nvCxnSpPr>
        <p:spPr bwMode="auto">
          <a:xfrm>
            <a:off x="63246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1" name="Gerade Verbindung 240"/>
          <p:cNvCxnSpPr/>
          <p:nvPr/>
        </p:nvCxnSpPr>
        <p:spPr bwMode="auto">
          <a:xfrm flipH="1" flipV="1">
            <a:off x="67056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2" name="Gerade Verbindung 241"/>
          <p:cNvCxnSpPr/>
          <p:nvPr/>
        </p:nvCxnSpPr>
        <p:spPr bwMode="auto">
          <a:xfrm flipH="1" flipV="1">
            <a:off x="62484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3" name="Gerade Verbindung 242"/>
          <p:cNvCxnSpPr/>
          <p:nvPr/>
        </p:nvCxnSpPr>
        <p:spPr bwMode="auto">
          <a:xfrm flipH="1" flipV="1">
            <a:off x="67056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4" name="Gerade Verbindung 243"/>
          <p:cNvCxnSpPr/>
          <p:nvPr/>
        </p:nvCxnSpPr>
        <p:spPr bwMode="auto">
          <a:xfrm flipH="1" flipV="1">
            <a:off x="67056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5" name="Gerade Verbindung 244"/>
          <p:cNvCxnSpPr/>
          <p:nvPr/>
        </p:nvCxnSpPr>
        <p:spPr bwMode="auto">
          <a:xfrm flipV="1">
            <a:off x="67056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" name="Gerade Verbindung 245"/>
          <p:cNvCxnSpPr/>
          <p:nvPr/>
        </p:nvCxnSpPr>
        <p:spPr bwMode="auto">
          <a:xfrm>
            <a:off x="6781800" y="5867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7" name="Gerade Verbindung 246"/>
          <p:cNvCxnSpPr/>
          <p:nvPr/>
        </p:nvCxnSpPr>
        <p:spPr bwMode="auto">
          <a:xfrm flipH="1" flipV="1">
            <a:off x="71628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8" name="Gerade Verbindung 247"/>
          <p:cNvCxnSpPr/>
          <p:nvPr/>
        </p:nvCxnSpPr>
        <p:spPr bwMode="auto">
          <a:xfrm flipH="1" flipV="1">
            <a:off x="6705600" y="58674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feld 1"/>
          <p:cNvSpPr txBox="1"/>
          <p:nvPr/>
        </p:nvSpPr>
        <p:spPr>
          <a:xfrm>
            <a:off x="6781800" y="6172200"/>
            <a:ext cx="543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Okay</a:t>
            </a:r>
            <a:endParaRPr lang="de-DE" dirty="0"/>
          </a:p>
        </p:txBody>
      </p:sp>
      <p:sp>
        <p:nvSpPr>
          <p:cNvPr id="249" name="Textfeld 248"/>
          <p:cNvSpPr txBox="1"/>
          <p:nvPr/>
        </p:nvSpPr>
        <p:spPr>
          <a:xfrm>
            <a:off x="3408161" y="61722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falsch</a:t>
            </a:r>
            <a:endParaRPr lang="de-DE" dirty="0"/>
          </a:p>
        </p:txBody>
      </p:sp>
      <p:sp>
        <p:nvSpPr>
          <p:cNvPr id="250" name="Textfeld 249"/>
          <p:cNvSpPr txBox="1"/>
          <p:nvPr/>
        </p:nvSpPr>
        <p:spPr>
          <a:xfrm>
            <a:off x="3886200" y="61722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falsch</a:t>
            </a:r>
            <a:endParaRPr lang="de-DE" dirty="0"/>
          </a:p>
        </p:txBody>
      </p:sp>
      <p:sp>
        <p:nvSpPr>
          <p:cNvPr id="251" name="Textfeld 250"/>
          <p:cNvSpPr txBox="1"/>
          <p:nvPr/>
        </p:nvSpPr>
        <p:spPr>
          <a:xfrm>
            <a:off x="4343400" y="61722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falsch</a:t>
            </a:r>
            <a:endParaRPr lang="de-DE" dirty="0"/>
          </a:p>
        </p:txBody>
      </p:sp>
      <p:sp>
        <p:nvSpPr>
          <p:cNvPr id="252" name="Textfeld 251"/>
          <p:cNvSpPr txBox="1"/>
          <p:nvPr/>
        </p:nvSpPr>
        <p:spPr>
          <a:xfrm>
            <a:off x="6248400" y="61722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falsch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430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1447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V="1">
            <a:off x="1676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1676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1905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 flipV="1">
            <a:off x="2362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2133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1905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362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V="1">
            <a:off x="2590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590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2819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V="1">
            <a:off x="3048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3048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V="1">
            <a:off x="2819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 flipV="1">
            <a:off x="2133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3276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276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 flipV="1">
            <a:off x="3505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3505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3733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V="1">
            <a:off x="4191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3962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V="1">
            <a:off x="3733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191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4419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4419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648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4876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876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 flipV="1">
            <a:off x="4648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V="1">
            <a:off x="3962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5105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105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334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5334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5562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6019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5791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V="1">
            <a:off x="5562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6019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6248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6248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6477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6705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6705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V="1">
            <a:off x="6477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5791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 flipV="1">
            <a:off x="6934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Textfeld 123"/>
          <p:cNvSpPr txBox="1"/>
          <p:nvPr/>
        </p:nvSpPr>
        <p:spPr>
          <a:xfrm>
            <a:off x="990600" y="1752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1371600" y="3267075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V="1">
            <a:off x="1676400" y="2962275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Gerade Verbindung 213"/>
          <p:cNvCxnSpPr/>
          <p:nvPr/>
        </p:nvCxnSpPr>
        <p:spPr bwMode="auto">
          <a:xfrm>
            <a:off x="1676400" y="2962275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Gerade Verbindung 214"/>
          <p:cNvCxnSpPr/>
          <p:nvPr/>
        </p:nvCxnSpPr>
        <p:spPr bwMode="auto">
          <a:xfrm flipV="1">
            <a:off x="2133600" y="2962275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Gerade Verbindung 215"/>
          <p:cNvCxnSpPr/>
          <p:nvPr/>
        </p:nvCxnSpPr>
        <p:spPr bwMode="auto">
          <a:xfrm>
            <a:off x="2133600" y="3267075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3" name="Gerade Verbindung 252"/>
          <p:cNvCxnSpPr/>
          <p:nvPr/>
        </p:nvCxnSpPr>
        <p:spPr bwMode="auto">
          <a:xfrm flipV="1">
            <a:off x="2590800" y="2962275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4" name="Gerade Verbindung 253"/>
          <p:cNvCxnSpPr/>
          <p:nvPr/>
        </p:nvCxnSpPr>
        <p:spPr bwMode="auto">
          <a:xfrm>
            <a:off x="2590800" y="2962275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5" name="Gerade Verbindung 254"/>
          <p:cNvCxnSpPr/>
          <p:nvPr/>
        </p:nvCxnSpPr>
        <p:spPr bwMode="auto">
          <a:xfrm>
            <a:off x="3048000" y="2962275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" name="Gerade Verbindung 255"/>
          <p:cNvCxnSpPr/>
          <p:nvPr/>
        </p:nvCxnSpPr>
        <p:spPr bwMode="auto">
          <a:xfrm flipV="1">
            <a:off x="3505200" y="2962275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7" name="Gerade Verbindung 256"/>
          <p:cNvCxnSpPr/>
          <p:nvPr/>
        </p:nvCxnSpPr>
        <p:spPr bwMode="auto">
          <a:xfrm>
            <a:off x="3505200" y="3267075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8" name="Gerade Verbindung 257"/>
          <p:cNvCxnSpPr/>
          <p:nvPr/>
        </p:nvCxnSpPr>
        <p:spPr bwMode="auto">
          <a:xfrm flipV="1">
            <a:off x="3962400" y="2962275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1295400" y="3876675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Freihandform 16"/>
          <p:cNvSpPr/>
          <p:nvPr/>
        </p:nvSpPr>
        <p:spPr bwMode="auto">
          <a:xfrm>
            <a:off x="1666874" y="3648074"/>
            <a:ext cx="466725" cy="238125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1" name="Freihandform 260"/>
          <p:cNvSpPr/>
          <p:nvPr/>
        </p:nvSpPr>
        <p:spPr bwMode="auto">
          <a:xfrm flipV="1">
            <a:off x="2133600" y="3648075"/>
            <a:ext cx="419100" cy="238125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Freihandform 18"/>
          <p:cNvSpPr/>
          <p:nvPr/>
        </p:nvSpPr>
        <p:spPr bwMode="auto">
          <a:xfrm>
            <a:off x="2552700" y="3581400"/>
            <a:ext cx="923925" cy="304800"/>
          </a:xfrm>
          <a:custGeom>
            <a:avLst/>
            <a:gdLst>
              <a:gd name="connsiteX0" fmla="*/ 0 w 923925"/>
              <a:gd name="connsiteY0" fmla="*/ 304800 h 304800"/>
              <a:gd name="connsiteX1" fmla="*/ 209550 w 923925"/>
              <a:gd name="connsiteY1" fmla="*/ 133350 h 304800"/>
              <a:gd name="connsiteX2" fmla="*/ 552450 w 923925"/>
              <a:gd name="connsiteY2" fmla="*/ 28575 h 304800"/>
              <a:gd name="connsiteX3" fmla="*/ 923925 w 923925"/>
              <a:gd name="connsiteY3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3925" h="304800">
                <a:moveTo>
                  <a:pt x="0" y="304800"/>
                </a:moveTo>
                <a:cubicBezTo>
                  <a:pt x="58737" y="242093"/>
                  <a:pt x="117475" y="179387"/>
                  <a:pt x="209550" y="133350"/>
                </a:cubicBezTo>
                <a:cubicBezTo>
                  <a:pt x="301625" y="87313"/>
                  <a:pt x="433388" y="50800"/>
                  <a:pt x="552450" y="28575"/>
                </a:cubicBezTo>
                <a:cubicBezTo>
                  <a:pt x="671512" y="6350"/>
                  <a:pt x="797718" y="3175"/>
                  <a:pt x="923925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3" name="Freihandform 262"/>
          <p:cNvSpPr/>
          <p:nvPr/>
        </p:nvSpPr>
        <p:spPr bwMode="auto">
          <a:xfrm flipV="1">
            <a:off x="3505200" y="3571874"/>
            <a:ext cx="419100" cy="304800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4" name="Freihandform 263"/>
          <p:cNvSpPr/>
          <p:nvPr/>
        </p:nvSpPr>
        <p:spPr bwMode="auto">
          <a:xfrm>
            <a:off x="3962400" y="3648075"/>
            <a:ext cx="466725" cy="238125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5" name="Gerade Verbindung 264"/>
          <p:cNvCxnSpPr/>
          <p:nvPr/>
        </p:nvCxnSpPr>
        <p:spPr bwMode="auto">
          <a:xfrm>
            <a:off x="3962400" y="2962275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mit Pfeil 22"/>
          <p:cNvCxnSpPr/>
          <p:nvPr/>
        </p:nvCxnSpPr>
        <p:spPr bwMode="auto">
          <a:xfrm>
            <a:off x="2133600" y="21336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6" name="Textfeld 265"/>
          <p:cNvSpPr txBox="1"/>
          <p:nvPr/>
        </p:nvSpPr>
        <p:spPr>
          <a:xfrm>
            <a:off x="879993" y="30480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Daten</a:t>
            </a:r>
            <a:endParaRPr lang="de-DE" dirty="0"/>
          </a:p>
        </p:txBody>
      </p:sp>
      <p:sp>
        <p:nvSpPr>
          <p:cNvPr id="267" name="Freihandform 266"/>
          <p:cNvSpPr/>
          <p:nvPr/>
        </p:nvSpPr>
        <p:spPr bwMode="auto">
          <a:xfrm>
            <a:off x="1676401" y="2362201"/>
            <a:ext cx="228600" cy="152400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8" name="Freihandform 267"/>
          <p:cNvSpPr/>
          <p:nvPr/>
        </p:nvSpPr>
        <p:spPr bwMode="auto">
          <a:xfrm flipV="1">
            <a:off x="1905000" y="2362200"/>
            <a:ext cx="228600" cy="152400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9" name="Freihandform 268"/>
          <p:cNvSpPr/>
          <p:nvPr/>
        </p:nvSpPr>
        <p:spPr bwMode="auto">
          <a:xfrm>
            <a:off x="2133601" y="2362201"/>
            <a:ext cx="228600" cy="152400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0" name="Freihandform 269"/>
          <p:cNvSpPr/>
          <p:nvPr/>
        </p:nvSpPr>
        <p:spPr bwMode="auto">
          <a:xfrm flipV="1">
            <a:off x="2362200" y="2362200"/>
            <a:ext cx="228600" cy="152400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1" name="Freihandform 270"/>
          <p:cNvSpPr/>
          <p:nvPr/>
        </p:nvSpPr>
        <p:spPr bwMode="auto">
          <a:xfrm>
            <a:off x="2590801" y="2362201"/>
            <a:ext cx="228600" cy="152400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2" name="Freihandform 271"/>
          <p:cNvSpPr/>
          <p:nvPr/>
        </p:nvSpPr>
        <p:spPr bwMode="auto">
          <a:xfrm flipV="1">
            <a:off x="2819400" y="2362200"/>
            <a:ext cx="228600" cy="152400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3" name="Freihandform 272"/>
          <p:cNvSpPr/>
          <p:nvPr/>
        </p:nvSpPr>
        <p:spPr bwMode="auto">
          <a:xfrm>
            <a:off x="3048001" y="2362201"/>
            <a:ext cx="228600" cy="152400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4" name="Freihandform 273"/>
          <p:cNvSpPr/>
          <p:nvPr/>
        </p:nvSpPr>
        <p:spPr bwMode="auto">
          <a:xfrm flipV="1">
            <a:off x="3276600" y="2362200"/>
            <a:ext cx="228600" cy="152400"/>
          </a:xfrm>
          <a:custGeom>
            <a:avLst/>
            <a:gdLst>
              <a:gd name="connsiteX0" fmla="*/ 0 w 419100"/>
              <a:gd name="connsiteY0" fmla="*/ 323850 h 323850"/>
              <a:gd name="connsiteX1" fmla="*/ 104775 w 419100"/>
              <a:gd name="connsiteY1" fmla="*/ 142875 h 323850"/>
              <a:gd name="connsiteX2" fmla="*/ 419100 w 419100"/>
              <a:gd name="connsiteY2" fmla="*/ 0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9100" h="323850">
                <a:moveTo>
                  <a:pt x="0" y="323850"/>
                </a:moveTo>
                <a:cubicBezTo>
                  <a:pt x="17462" y="260350"/>
                  <a:pt x="34925" y="196850"/>
                  <a:pt x="104775" y="142875"/>
                </a:cubicBezTo>
                <a:cubicBezTo>
                  <a:pt x="174625" y="88900"/>
                  <a:pt x="296862" y="44450"/>
                  <a:pt x="4191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Gerade Verbindung 25"/>
          <p:cNvCxnSpPr/>
          <p:nvPr/>
        </p:nvCxnSpPr>
        <p:spPr bwMode="auto">
          <a:xfrm flipH="1">
            <a:off x="914400" y="3657600"/>
            <a:ext cx="426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5" name="Gerade Verbindung 274"/>
          <p:cNvCxnSpPr/>
          <p:nvPr/>
        </p:nvCxnSpPr>
        <p:spPr bwMode="auto">
          <a:xfrm flipH="1">
            <a:off x="914400" y="3886200"/>
            <a:ext cx="419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" name="Gerade Verbindung 275"/>
          <p:cNvCxnSpPr/>
          <p:nvPr/>
        </p:nvCxnSpPr>
        <p:spPr bwMode="auto">
          <a:xfrm flipH="1">
            <a:off x="838200" y="23622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7" name="Gerade Verbindung 276"/>
          <p:cNvCxnSpPr/>
          <p:nvPr/>
        </p:nvCxnSpPr>
        <p:spPr bwMode="auto">
          <a:xfrm flipH="1">
            <a:off x="838200" y="25146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8" name="Gerade Verbindung mit Pfeil 277"/>
          <p:cNvCxnSpPr/>
          <p:nvPr/>
        </p:nvCxnSpPr>
        <p:spPr bwMode="auto">
          <a:xfrm>
            <a:off x="2133600" y="33528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3802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2438400" y="29718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2362200" y="3048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2438400" y="3048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3" name="Gerade Verbindung mit Pfeil 12"/>
          <p:cNvCxnSpPr/>
          <p:nvPr/>
        </p:nvCxnSpPr>
        <p:spPr bwMode="auto">
          <a:xfrm>
            <a:off x="2438400" y="4419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H="1">
            <a:off x="2362200" y="4495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2438400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3657600" y="48768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hteck 15"/>
          <p:cNvSpPr/>
          <p:nvPr/>
        </p:nvSpPr>
        <p:spPr bwMode="auto">
          <a:xfrm>
            <a:off x="12192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1371600" y="3352800"/>
            <a:ext cx="2133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2192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1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55626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5626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2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 flipH="1">
            <a:off x="3657600" y="44196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030279" y="4114800"/>
            <a:ext cx="1420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SlowCk</a:t>
            </a:r>
            <a:r>
              <a:rPr lang="de-DE" dirty="0" smtClean="0"/>
              <a:t> (100MHz)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4432770" y="4572000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Daten</a:t>
            </a:r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1378265" y="4114800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100MHz</a:t>
            </a:r>
            <a:endParaRPr lang="de-DE" dirty="0"/>
          </a:p>
        </p:txBody>
      </p:sp>
      <p:cxnSp>
        <p:nvCxnSpPr>
          <p:cNvPr id="3" name="Gerade Verbindung mit Pfeil 2"/>
          <p:cNvCxnSpPr>
            <a:stCxn id="2" idx="3"/>
          </p:cNvCxnSpPr>
          <p:nvPr/>
        </p:nvCxnSpPr>
        <p:spPr bwMode="auto">
          <a:xfrm>
            <a:off x="3048000" y="48768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Rechteck 1"/>
          <p:cNvSpPr/>
          <p:nvPr/>
        </p:nvSpPr>
        <p:spPr bwMode="auto">
          <a:xfrm>
            <a:off x="1828800" y="4800600"/>
            <a:ext cx="1219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409007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/>
              <a:t>In modernen Digitalschaltkreisen erfolgt die Taktsynchronisation üblicherweise durch PLLs.</a:t>
            </a:r>
          </a:p>
          <a:p>
            <a:r>
              <a:rPr lang="de-DE" dirty="0"/>
              <a:t>Ein einziger Quarzoszillator liefert den Grundtakt, auf den alle weiteren Taktsignale phasengenau synchronisiert werden.</a:t>
            </a:r>
          </a:p>
        </p:txBody>
      </p:sp>
    </p:spTree>
    <p:extLst>
      <p:ext uri="{BB962C8B-B14F-4D97-AF65-F5344CB8AC3E}">
        <p14:creationId xmlns:p14="http://schemas.microsoft.com/office/powerpoint/2010/main" val="371442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cxnSp>
        <p:nvCxnSpPr>
          <p:cNvPr id="12" name="Gerade Verbindung mit Pfeil 11"/>
          <p:cNvCxnSpPr>
            <a:stCxn id="2" idx="3"/>
            <a:endCxn id="37" idx="1"/>
          </p:cNvCxnSpPr>
          <p:nvPr/>
        </p:nvCxnSpPr>
        <p:spPr bwMode="auto">
          <a:xfrm>
            <a:off x="3352800" y="4876800"/>
            <a:ext cx="2514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hteck 15"/>
          <p:cNvSpPr/>
          <p:nvPr/>
        </p:nvSpPr>
        <p:spPr bwMode="auto">
          <a:xfrm>
            <a:off x="12192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2192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1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5562600" y="2514600"/>
            <a:ext cx="2438400" cy="3657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562600" y="58674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2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 flipH="1">
            <a:off x="3352800" y="3962400"/>
            <a:ext cx="2667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oval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030279" y="3657600"/>
            <a:ext cx="1420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SlowCk</a:t>
            </a:r>
            <a:r>
              <a:rPr lang="de-DE" dirty="0" smtClean="0"/>
              <a:t> (100MHz)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4432770" y="4572000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Daten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1447800" y="46482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Ser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/</a:t>
            </a: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ParLd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2743200" y="3810000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Mult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echteck 24"/>
          <p:cNvSpPr/>
          <p:nvPr/>
        </p:nvSpPr>
        <p:spPr bwMode="auto">
          <a:xfrm>
            <a:off x="1981200" y="3810000"/>
            <a:ext cx="457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Pen</a:t>
            </a:r>
          </a:p>
        </p:txBody>
      </p:sp>
      <p:cxnSp>
        <p:nvCxnSpPr>
          <p:cNvPr id="26" name="Gerade Verbindung mit Pfeil 25"/>
          <p:cNvCxnSpPr>
            <a:stCxn id="25" idx="2"/>
          </p:cNvCxnSpPr>
          <p:nvPr/>
        </p:nvCxnSpPr>
        <p:spPr bwMode="auto">
          <a:xfrm>
            <a:off x="2209800" y="41148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/>
          <p:nvPr/>
        </p:nvCxnSpPr>
        <p:spPr bwMode="auto">
          <a:xfrm>
            <a:off x="3048000" y="41148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mit Pfeil 31"/>
          <p:cNvCxnSpPr>
            <a:stCxn id="5" idx="1"/>
            <a:endCxn id="25" idx="3"/>
          </p:cNvCxnSpPr>
          <p:nvPr/>
        </p:nvCxnSpPr>
        <p:spPr bwMode="auto">
          <a:xfrm flipH="1">
            <a:off x="2438400" y="39624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chteck 32"/>
          <p:cNvSpPr/>
          <p:nvPr/>
        </p:nvSpPr>
        <p:spPr bwMode="auto">
          <a:xfrm>
            <a:off x="1447800" y="29718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</a:t>
            </a:r>
          </a:p>
        </p:txBody>
      </p:sp>
      <p:cxnSp>
        <p:nvCxnSpPr>
          <p:cNvPr id="36" name="Gerade Verbindung mit Pfeil 35"/>
          <p:cNvCxnSpPr/>
          <p:nvPr/>
        </p:nvCxnSpPr>
        <p:spPr bwMode="auto">
          <a:xfrm>
            <a:off x="1676400" y="34290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Rechteck 36"/>
          <p:cNvSpPr/>
          <p:nvPr/>
        </p:nvSpPr>
        <p:spPr bwMode="auto">
          <a:xfrm>
            <a:off x="5867400" y="46482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0" name="Rechteck 39"/>
          <p:cNvSpPr/>
          <p:nvPr/>
        </p:nvSpPr>
        <p:spPr bwMode="auto">
          <a:xfrm>
            <a:off x="7086600" y="3810000"/>
            <a:ext cx="4572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PLd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Rechteck 41"/>
          <p:cNvSpPr/>
          <p:nvPr/>
        </p:nvSpPr>
        <p:spPr bwMode="auto">
          <a:xfrm>
            <a:off x="5867400" y="5257800"/>
            <a:ext cx="19050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Reg</a:t>
            </a:r>
          </a:p>
        </p:txBody>
      </p:sp>
      <p:cxnSp>
        <p:nvCxnSpPr>
          <p:cNvPr id="50" name="Gerade Verbindung mit Pfeil 49"/>
          <p:cNvCxnSpPr>
            <a:stCxn id="40" idx="2"/>
          </p:cNvCxnSpPr>
          <p:nvPr/>
        </p:nvCxnSpPr>
        <p:spPr bwMode="auto">
          <a:xfrm>
            <a:off x="7315200" y="4114800"/>
            <a:ext cx="0" cy="1143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mit Pfeil 52"/>
          <p:cNvCxnSpPr/>
          <p:nvPr/>
        </p:nvCxnSpPr>
        <p:spPr bwMode="auto">
          <a:xfrm>
            <a:off x="5943600" y="39624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6019800" y="33528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5715000" y="3048000"/>
            <a:ext cx="990600" cy="304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Quarz</a:t>
            </a:r>
            <a:r>
              <a:rPr kumimoji="0" lang="de-DE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1" name="Gerade Verbindung mit Pfeil 60"/>
          <p:cNvCxnSpPr>
            <a:stCxn id="37" idx="2"/>
            <a:endCxn id="42" idx="0"/>
          </p:cNvCxnSpPr>
          <p:nvPr/>
        </p:nvCxnSpPr>
        <p:spPr bwMode="auto">
          <a:xfrm>
            <a:off x="6819900" y="51054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mit Pfeil 61"/>
          <p:cNvCxnSpPr/>
          <p:nvPr/>
        </p:nvCxnSpPr>
        <p:spPr bwMode="auto">
          <a:xfrm>
            <a:off x="6781800" y="57150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2209800" y="4191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cxnSp>
        <p:nvCxnSpPr>
          <p:cNvPr id="73" name="Gerade Verbindung 72"/>
          <p:cNvCxnSpPr/>
          <p:nvPr/>
        </p:nvCxnSpPr>
        <p:spPr bwMode="auto">
          <a:xfrm flipH="1">
            <a:off x="1600200" y="4191000"/>
            <a:ext cx="1524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7324017" y="42672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PLd</a:t>
            </a:r>
            <a:endParaRPr lang="de-DE" dirty="0"/>
          </a:p>
        </p:txBody>
      </p:sp>
      <p:cxnSp>
        <p:nvCxnSpPr>
          <p:cNvPr id="78" name="Gerade Verbindung mit Pfeil 77"/>
          <p:cNvCxnSpPr/>
          <p:nvPr/>
        </p:nvCxnSpPr>
        <p:spPr bwMode="auto">
          <a:xfrm>
            <a:off x="6629400" y="41148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3505200" y="3657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2209800" y="36576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>
            <a:endCxn id="25" idx="0"/>
          </p:cNvCxnSpPr>
          <p:nvPr/>
        </p:nvCxnSpPr>
        <p:spPr bwMode="auto">
          <a:xfrm>
            <a:off x="2209800" y="36576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mit Pfeil 28"/>
          <p:cNvCxnSpPr/>
          <p:nvPr/>
        </p:nvCxnSpPr>
        <p:spPr bwMode="auto">
          <a:xfrm flipV="1">
            <a:off x="2743200" y="3429000"/>
            <a:ext cx="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Rechteck 53"/>
          <p:cNvSpPr/>
          <p:nvPr/>
        </p:nvSpPr>
        <p:spPr bwMode="auto">
          <a:xfrm>
            <a:off x="6324600" y="3810000"/>
            <a:ext cx="609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Mult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>
            <a:off x="6019800" y="3505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mit Pfeil 43"/>
          <p:cNvCxnSpPr>
            <a:endCxn id="40" idx="0"/>
          </p:cNvCxnSpPr>
          <p:nvPr/>
        </p:nvCxnSpPr>
        <p:spPr bwMode="auto">
          <a:xfrm>
            <a:off x="7315200" y="35052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mit Pfeil 59"/>
          <p:cNvCxnSpPr/>
          <p:nvPr/>
        </p:nvCxnSpPr>
        <p:spPr bwMode="auto">
          <a:xfrm>
            <a:off x="6629400" y="4648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mit Pfeil 64"/>
          <p:cNvCxnSpPr>
            <a:stCxn id="54" idx="3"/>
          </p:cNvCxnSpPr>
          <p:nvPr/>
        </p:nvCxnSpPr>
        <p:spPr bwMode="auto">
          <a:xfrm>
            <a:off x="6934200" y="3962400"/>
            <a:ext cx="15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3810000" y="3733800"/>
            <a:ext cx="1524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mit Pfeil 48"/>
          <p:cNvCxnSpPr/>
          <p:nvPr/>
        </p:nvCxnSpPr>
        <p:spPr bwMode="auto">
          <a:xfrm>
            <a:off x="3886200" y="25146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Textfeld 71"/>
          <p:cNvSpPr txBox="1"/>
          <p:nvPr/>
        </p:nvSpPr>
        <p:spPr>
          <a:xfrm>
            <a:off x="4036769" y="2590800"/>
            <a:ext cx="8146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Langsam</a:t>
            </a:r>
            <a:endParaRPr lang="de-DE" dirty="0"/>
          </a:p>
        </p:txBody>
      </p:sp>
      <p:cxnSp>
        <p:nvCxnSpPr>
          <p:cNvPr id="75" name="Gerade Verbindung mit Pfeil 74"/>
          <p:cNvCxnSpPr/>
          <p:nvPr/>
        </p:nvCxnSpPr>
        <p:spPr bwMode="auto">
          <a:xfrm>
            <a:off x="4495800" y="1676400"/>
            <a:ext cx="2667000" cy="2133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mit Pfeil 55"/>
          <p:cNvCxnSpPr/>
          <p:nvPr/>
        </p:nvCxnSpPr>
        <p:spPr bwMode="auto">
          <a:xfrm flipH="1">
            <a:off x="2438400" y="1676400"/>
            <a:ext cx="2057400" cy="2133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Textfeld 78"/>
          <p:cNvSpPr txBox="1"/>
          <p:nvPr/>
        </p:nvSpPr>
        <p:spPr>
          <a:xfrm>
            <a:off x="4617057" y="1524000"/>
            <a:ext cx="11817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Gleiche Phase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480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17526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Phasenkomparaotor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(Phasendetektor)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68580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Oszillator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</a:t>
            </a:r>
            <a:r>
              <a:rPr lang="de-DE" dirty="0" err="1" smtClean="0"/>
              <a:t>Voltage</a:t>
            </a:r>
            <a:r>
              <a:rPr lang="de-DE" dirty="0" smtClean="0"/>
              <a:t>- </a:t>
            </a:r>
            <a:r>
              <a:rPr lang="de-DE" dirty="0" err="1" smtClean="0"/>
              <a:t>or</a:t>
            </a:r>
            <a:r>
              <a:rPr lang="de-DE" dirty="0" smtClean="0"/>
              <a:t> digital </a:t>
            </a:r>
            <a:r>
              <a:rPr lang="de-DE" dirty="0" err="1" smtClean="0"/>
              <a:t>controlled</a:t>
            </a:r>
            <a:r>
              <a:rPr lang="de-DE" dirty="0" smtClean="0"/>
              <a:t> </a:t>
            </a:r>
            <a:r>
              <a:rPr lang="de-DE" dirty="0" err="1"/>
              <a:t>o</a:t>
            </a:r>
            <a:r>
              <a:rPr lang="de-DE" dirty="0" err="1" smtClean="0"/>
              <a:t>scillator</a:t>
            </a:r>
            <a:r>
              <a:rPr lang="de-DE" dirty="0" smtClean="0"/>
              <a:t>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3200400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102616" y="28956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82296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8763000" y="2895600"/>
            <a:ext cx="0" cy="1676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 flipH="1">
            <a:off x="5562600" y="4572000"/>
            <a:ext cx="3200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hteck 16"/>
          <p:cNvSpPr/>
          <p:nvPr/>
        </p:nvSpPr>
        <p:spPr bwMode="auto">
          <a:xfrm>
            <a:off x="4191000" y="40386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Ck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Divider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Gerade Verbindung mit Pfeil 17"/>
          <p:cNvCxnSpPr/>
          <p:nvPr/>
        </p:nvCxnSpPr>
        <p:spPr bwMode="auto">
          <a:xfrm flipH="1">
            <a:off x="1295400" y="45720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V="1">
            <a:off x="1295400" y="31242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mit Pfeil 21"/>
          <p:cNvCxnSpPr/>
          <p:nvPr/>
        </p:nvCxnSpPr>
        <p:spPr bwMode="auto">
          <a:xfrm>
            <a:off x="1295400" y="31242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533400" y="2667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457200" y="2362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sp>
        <p:nvSpPr>
          <p:cNvPr id="29" name="Rechteck 28"/>
          <p:cNvSpPr/>
          <p:nvPr/>
        </p:nvSpPr>
        <p:spPr bwMode="auto">
          <a:xfrm>
            <a:off x="38862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Ladungspumpe oder Zähler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Rechteck 29"/>
          <p:cNvSpPr/>
          <p:nvPr/>
        </p:nvSpPr>
        <p:spPr bwMode="auto">
          <a:xfrm>
            <a:off x="5562600" y="2362200"/>
            <a:ext cx="990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Filter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2" name="Gerade Verbindung mit Pfeil 31"/>
          <p:cNvCxnSpPr>
            <a:stCxn id="29" idx="3"/>
          </p:cNvCxnSpPr>
          <p:nvPr/>
        </p:nvCxnSpPr>
        <p:spPr bwMode="auto">
          <a:xfrm>
            <a:off x="52578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mit Pfeil 33"/>
          <p:cNvCxnSpPr/>
          <p:nvPr/>
        </p:nvCxnSpPr>
        <p:spPr bwMode="auto">
          <a:xfrm>
            <a:off x="65532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0160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17526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Phasenkomparaotor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(Phasendetektor)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3200400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102616" y="28956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533400" y="31242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533400" y="2667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457200" y="2362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1600200" y="5334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 flipV="1">
            <a:off x="1828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18288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2057400" y="5334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 flipV="1">
            <a:off x="20574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 flipV="1">
            <a:off x="1828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18288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9144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27432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 flipV="1">
            <a:off x="27432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398180" y="28956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457200" y="40386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87" name="Gerade Verbindung 86"/>
          <p:cNvCxnSpPr/>
          <p:nvPr/>
        </p:nvCxnSpPr>
        <p:spPr bwMode="auto">
          <a:xfrm flipV="1">
            <a:off x="20574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20574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11430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29718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29718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Textfeld 92"/>
          <p:cNvSpPr txBox="1"/>
          <p:nvPr/>
        </p:nvSpPr>
        <p:spPr>
          <a:xfrm>
            <a:off x="381000" y="44958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94" name="Textfeld 93"/>
          <p:cNvSpPr txBox="1"/>
          <p:nvPr/>
        </p:nvSpPr>
        <p:spPr>
          <a:xfrm>
            <a:off x="1371600" y="5029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95" name="Gerade Verbindung 94"/>
          <p:cNvCxnSpPr/>
          <p:nvPr/>
        </p:nvCxnSpPr>
        <p:spPr bwMode="auto">
          <a:xfrm flipV="1">
            <a:off x="36576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36576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 flipV="1">
            <a:off x="38862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38862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2286000" y="5334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36576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36576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 flipV="1">
            <a:off x="3886200" y="5332164"/>
            <a:ext cx="729867" cy="183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38862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Textfeld 103"/>
          <p:cNvSpPr txBox="1"/>
          <p:nvPr/>
        </p:nvSpPr>
        <p:spPr>
          <a:xfrm>
            <a:off x="1273816" y="5486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105" name="Gerade Verbindung 104"/>
          <p:cNvCxnSpPr/>
          <p:nvPr/>
        </p:nvCxnSpPr>
        <p:spPr bwMode="auto">
          <a:xfrm>
            <a:off x="1524000" y="5791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V="1">
            <a:off x="20574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38862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3886200" y="5791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3113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17526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Phasenkomparaotor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(Phasendetektor)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3200400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102616" y="28956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533400" y="31242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533400" y="2667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457200" y="2362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1600200" y="5334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 flipV="1">
            <a:off x="1828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1828800" y="50292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1905000" y="5334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 flipV="1">
            <a:off x="19050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 flipV="1">
            <a:off x="1828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18288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9144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27432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 flipV="1">
            <a:off x="27432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398180" y="28956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457200" y="40386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87" name="Gerade Verbindung 86"/>
          <p:cNvCxnSpPr/>
          <p:nvPr/>
        </p:nvCxnSpPr>
        <p:spPr bwMode="auto">
          <a:xfrm flipV="1">
            <a:off x="19050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19050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9906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28194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28194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Textfeld 92"/>
          <p:cNvSpPr txBox="1"/>
          <p:nvPr/>
        </p:nvSpPr>
        <p:spPr>
          <a:xfrm>
            <a:off x="381000" y="44958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94" name="Textfeld 93"/>
          <p:cNvSpPr txBox="1"/>
          <p:nvPr/>
        </p:nvSpPr>
        <p:spPr>
          <a:xfrm>
            <a:off x="1371600" y="5029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95" name="Gerade Verbindung 94"/>
          <p:cNvCxnSpPr/>
          <p:nvPr/>
        </p:nvCxnSpPr>
        <p:spPr bwMode="auto">
          <a:xfrm flipV="1">
            <a:off x="36576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36576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 flipV="1">
            <a:off x="37338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37338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2286000" y="5334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36576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3657600" y="50292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 flipV="1">
            <a:off x="3733800" y="5332164"/>
            <a:ext cx="729867" cy="183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3733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Textfeld 103"/>
          <p:cNvSpPr txBox="1"/>
          <p:nvPr/>
        </p:nvSpPr>
        <p:spPr>
          <a:xfrm>
            <a:off x="1273816" y="5486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105" name="Gerade Verbindung 104"/>
          <p:cNvCxnSpPr/>
          <p:nvPr/>
        </p:nvCxnSpPr>
        <p:spPr bwMode="auto">
          <a:xfrm>
            <a:off x="1524000" y="5791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V="1">
            <a:off x="19050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37338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3886200" y="5791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9833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17526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Phasenkomparaotor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(Phasendetektor)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3200400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102616" y="28956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533400" y="31242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533400" y="2667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457200" y="2362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80" name="Gerade Verbindung 79"/>
          <p:cNvCxnSpPr/>
          <p:nvPr/>
        </p:nvCxnSpPr>
        <p:spPr bwMode="auto">
          <a:xfrm flipV="1">
            <a:off x="1828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18288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9144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27432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 flipV="1">
            <a:off x="27432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398180" y="28956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457200" y="40386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87" name="Gerade Verbindung 86"/>
          <p:cNvCxnSpPr/>
          <p:nvPr/>
        </p:nvCxnSpPr>
        <p:spPr bwMode="auto">
          <a:xfrm flipV="1">
            <a:off x="16002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16002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6858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25146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25146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Textfeld 92"/>
          <p:cNvSpPr txBox="1"/>
          <p:nvPr/>
        </p:nvSpPr>
        <p:spPr>
          <a:xfrm>
            <a:off x="381000" y="44958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94" name="Textfeld 93"/>
          <p:cNvSpPr txBox="1"/>
          <p:nvPr/>
        </p:nvSpPr>
        <p:spPr>
          <a:xfrm>
            <a:off x="1371600" y="5029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95" name="Gerade Verbindung 94"/>
          <p:cNvCxnSpPr/>
          <p:nvPr/>
        </p:nvCxnSpPr>
        <p:spPr bwMode="auto">
          <a:xfrm flipV="1">
            <a:off x="36576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36576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 flipV="1">
            <a:off x="34290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34290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Textfeld 103"/>
          <p:cNvSpPr txBox="1"/>
          <p:nvPr/>
        </p:nvSpPr>
        <p:spPr>
          <a:xfrm>
            <a:off x="1273816" y="5486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762000" y="5334000"/>
            <a:ext cx="388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 flipV="1">
            <a:off x="1828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 flipV="1">
            <a:off x="3733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1371600" y="5791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V="1">
            <a:off x="16002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1600200" y="548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1828800" y="5791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 flipV="1">
            <a:off x="18288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2057400" y="57912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 flipV="1">
            <a:off x="34290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3429000" y="548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V="1">
            <a:off x="3657600" y="5789364"/>
            <a:ext cx="729867" cy="183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 flipV="1">
            <a:off x="36576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5200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 bwMode="auto">
          <a:xfrm>
            <a:off x="68580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Oszillator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</a:t>
            </a:r>
            <a:r>
              <a:rPr lang="de-DE" dirty="0" err="1" smtClean="0"/>
              <a:t>Voltage</a:t>
            </a:r>
            <a:r>
              <a:rPr lang="de-DE" dirty="0" smtClean="0"/>
              <a:t>- </a:t>
            </a:r>
            <a:r>
              <a:rPr lang="de-DE" dirty="0" err="1" smtClean="0"/>
              <a:t>or</a:t>
            </a:r>
            <a:r>
              <a:rPr lang="de-DE" dirty="0" smtClean="0"/>
              <a:t> digital </a:t>
            </a:r>
            <a:r>
              <a:rPr lang="de-DE" dirty="0" err="1" smtClean="0"/>
              <a:t>controlled</a:t>
            </a:r>
            <a:r>
              <a:rPr lang="de-DE" dirty="0" smtClean="0"/>
              <a:t> </a:t>
            </a:r>
            <a:r>
              <a:rPr lang="de-DE" dirty="0" err="1"/>
              <a:t>o</a:t>
            </a:r>
            <a:r>
              <a:rPr lang="de-DE" dirty="0" err="1" smtClean="0"/>
              <a:t>scillator</a:t>
            </a:r>
            <a:r>
              <a:rPr lang="de-DE" dirty="0" smtClean="0"/>
              <a:t>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82296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8763000" y="2895600"/>
            <a:ext cx="0" cy="1676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5105400" y="28956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0899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 bwMode="auto">
          <a:xfrm>
            <a:off x="68580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Oszillator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</a:t>
            </a:r>
            <a:r>
              <a:rPr lang="de-DE" dirty="0" err="1" smtClean="0"/>
              <a:t>Voltage</a:t>
            </a:r>
            <a:r>
              <a:rPr lang="de-DE" dirty="0" smtClean="0"/>
              <a:t>- </a:t>
            </a:r>
            <a:r>
              <a:rPr lang="de-DE" dirty="0" err="1" smtClean="0"/>
              <a:t>or</a:t>
            </a:r>
            <a:r>
              <a:rPr lang="de-DE" dirty="0" smtClean="0"/>
              <a:t> digital </a:t>
            </a:r>
            <a:r>
              <a:rPr lang="de-DE" dirty="0" err="1" smtClean="0"/>
              <a:t>controlled</a:t>
            </a:r>
            <a:r>
              <a:rPr lang="de-DE" dirty="0" smtClean="0"/>
              <a:t> </a:t>
            </a:r>
            <a:r>
              <a:rPr lang="de-DE" dirty="0" err="1"/>
              <a:t>o</a:t>
            </a:r>
            <a:r>
              <a:rPr lang="de-DE" dirty="0" err="1" smtClean="0"/>
              <a:t>scillator</a:t>
            </a:r>
            <a:r>
              <a:rPr lang="de-DE" dirty="0" smtClean="0"/>
              <a:t>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82296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8763000" y="2895600"/>
            <a:ext cx="0" cy="1676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5105400" y="28956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 flipH="1">
            <a:off x="5562600" y="4572000"/>
            <a:ext cx="3200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Rechteck 26"/>
          <p:cNvSpPr/>
          <p:nvPr/>
        </p:nvSpPr>
        <p:spPr bwMode="auto">
          <a:xfrm>
            <a:off x="4191000" y="40386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Ck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Divider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1" name="Gerade Verbindung mit Pfeil 30"/>
          <p:cNvCxnSpPr/>
          <p:nvPr/>
        </p:nvCxnSpPr>
        <p:spPr bwMode="auto">
          <a:xfrm flipH="1">
            <a:off x="1295400" y="45720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9255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17526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Phasenkomparaotor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(Phasendetektor)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3200400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102616" y="28956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533400" y="31242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533400" y="2667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457200" y="2362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1600200" y="5334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 flipV="1">
            <a:off x="1828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18288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2057400" y="5334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 flipV="1">
            <a:off x="20574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 flipV="1">
            <a:off x="1828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18288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9144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27432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 flipV="1">
            <a:off x="27432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398180" y="28956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457200" y="40386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87" name="Gerade Verbindung 86"/>
          <p:cNvCxnSpPr/>
          <p:nvPr/>
        </p:nvCxnSpPr>
        <p:spPr bwMode="auto">
          <a:xfrm flipV="1">
            <a:off x="20574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20574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11430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29718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29718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Textfeld 92"/>
          <p:cNvSpPr txBox="1"/>
          <p:nvPr/>
        </p:nvSpPr>
        <p:spPr>
          <a:xfrm>
            <a:off x="381000" y="44958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94" name="Textfeld 93"/>
          <p:cNvSpPr txBox="1"/>
          <p:nvPr/>
        </p:nvSpPr>
        <p:spPr>
          <a:xfrm>
            <a:off x="1371600" y="5029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95" name="Gerade Verbindung 94"/>
          <p:cNvCxnSpPr/>
          <p:nvPr/>
        </p:nvCxnSpPr>
        <p:spPr bwMode="auto">
          <a:xfrm flipV="1">
            <a:off x="36576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36576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 flipV="1">
            <a:off x="38862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38862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2286000" y="5334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36576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36576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 flipV="1">
            <a:off x="3886200" y="5332164"/>
            <a:ext cx="729867" cy="183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38862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Textfeld 103"/>
          <p:cNvSpPr txBox="1"/>
          <p:nvPr/>
        </p:nvSpPr>
        <p:spPr>
          <a:xfrm>
            <a:off x="1273816" y="5486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105" name="Gerade Verbindung 104"/>
          <p:cNvCxnSpPr/>
          <p:nvPr/>
        </p:nvCxnSpPr>
        <p:spPr bwMode="auto">
          <a:xfrm>
            <a:off x="1524000" y="5791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V="1">
            <a:off x="20574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38862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3886200" y="5791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mit Pfeil 44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mit Pfeil 45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hteck 46"/>
          <p:cNvSpPr/>
          <p:nvPr/>
        </p:nvSpPr>
        <p:spPr bwMode="auto">
          <a:xfrm>
            <a:off x="38862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Ladungspumpe oder Zähler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Rechteck 47"/>
          <p:cNvSpPr/>
          <p:nvPr/>
        </p:nvSpPr>
        <p:spPr bwMode="auto">
          <a:xfrm>
            <a:off x="5562600" y="2362200"/>
            <a:ext cx="990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Filter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mit Pfeil 48"/>
          <p:cNvCxnSpPr>
            <a:stCxn id="47" idx="3"/>
          </p:cNvCxnSpPr>
          <p:nvPr/>
        </p:nvCxnSpPr>
        <p:spPr bwMode="auto">
          <a:xfrm>
            <a:off x="52578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mit Pfeil 49"/>
          <p:cNvCxnSpPr/>
          <p:nvPr/>
        </p:nvCxnSpPr>
        <p:spPr bwMode="auto">
          <a:xfrm>
            <a:off x="65532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Ellipse 2"/>
          <p:cNvSpPr/>
          <p:nvPr/>
        </p:nvSpPr>
        <p:spPr bwMode="auto">
          <a:xfrm>
            <a:off x="1676400" y="4876800"/>
            <a:ext cx="533400" cy="1143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mit Pfeil 6"/>
          <p:cNvCxnSpPr>
            <a:stCxn id="3" idx="6"/>
          </p:cNvCxnSpPr>
          <p:nvPr/>
        </p:nvCxnSpPr>
        <p:spPr bwMode="auto">
          <a:xfrm flipV="1">
            <a:off x="2209800" y="2895600"/>
            <a:ext cx="4419600" cy="25527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feld 8"/>
          <p:cNvSpPr txBox="1"/>
          <p:nvPr/>
        </p:nvSpPr>
        <p:spPr>
          <a:xfrm>
            <a:off x="5294381" y="3657600"/>
            <a:ext cx="16321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Eingangssignal steigt</a:t>
            </a:r>
            <a:endParaRPr lang="de-DE" dirty="0"/>
          </a:p>
        </p:txBody>
      </p:sp>
      <p:sp>
        <p:nvSpPr>
          <p:cNvPr id="55" name="Rechteck 54"/>
          <p:cNvSpPr/>
          <p:nvPr/>
        </p:nvSpPr>
        <p:spPr bwMode="auto">
          <a:xfrm>
            <a:off x="68580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Oszillator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</a:t>
            </a:r>
            <a:r>
              <a:rPr lang="de-DE" dirty="0" err="1" smtClean="0"/>
              <a:t>Voltage</a:t>
            </a:r>
            <a:r>
              <a:rPr lang="de-DE" dirty="0" smtClean="0"/>
              <a:t>- </a:t>
            </a:r>
            <a:r>
              <a:rPr lang="de-DE" dirty="0" err="1" smtClean="0"/>
              <a:t>or</a:t>
            </a:r>
            <a:r>
              <a:rPr lang="de-DE" dirty="0" smtClean="0"/>
              <a:t> digital </a:t>
            </a:r>
            <a:r>
              <a:rPr lang="de-DE" dirty="0" err="1" smtClean="0"/>
              <a:t>controlled</a:t>
            </a:r>
            <a:r>
              <a:rPr lang="de-DE" dirty="0" smtClean="0"/>
              <a:t> </a:t>
            </a:r>
            <a:r>
              <a:rPr lang="de-DE" dirty="0" err="1"/>
              <a:t>o</a:t>
            </a:r>
            <a:r>
              <a:rPr lang="de-DE" dirty="0" err="1" smtClean="0"/>
              <a:t>scillator</a:t>
            </a:r>
            <a:r>
              <a:rPr lang="de-DE" dirty="0" smtClean="0"/>
              <a:t>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7" name="Gerade Verbindung mit Pfeil 56"/>
          <p:cNvCxnSpPr/>
          <p:nvPr/>
        </p:nvCxnSpPr>
        <p:spPr bwMode="auto">
          <a:xfrm flipV="1">
            <a:off x="7467600" y="3429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feld 58"/>
          <p:cNvSpPr txBox="1"/>
          <p:nvPr/>
        </p:nvSpPr>
        <p:spPr>
          <a:xfrm>
            <a:off x="7077042" y="3810000"/>
            <a:ext cx="1803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Oszillator wird schneller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017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17526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Phasenkomparaotor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(Phasendetektor)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3200400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102616" y="28956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533400" y="31242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533400" y="2667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457200" y="2362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sp>
        <p:nvSpPr>
          <p:cNvPr id="85" name="Textfeld 84"/>
          <p:cNvSpPr txBox="1"/>
          <p:nvPr/>
        </p:nvSpPr>
        <p:spPr>
          <a:xfrm>
            <a:off x="398180" y="28956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mit Pfeil 45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hteck 46"/>
          <p:cNvSpPr/>
          <p:nvPr/>
        </p:nvSpPr>
        <p:spPr bwMode="auto">
          <a:xfrm>
            <a:off x="38862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Ladungspumpe oder Zähler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Rechteck 47"/>
          <p:cNvSpPr/>
          <p:nvPr/>
        </p:nvSpPr>
        <p:spPr bwMode="auto">
          <a:xfrm>
            <a:off x="5562600" y="2362200"/>
            <a:ext cx="990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Filter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mit Pfeil 48"/>
          <p:cNvCxnSpPr>
            <a:stCxn id="47" idx="3"/>
          </p:cNvCxnSpPr>
          <p:nvPr/>
        </p:nvCxnSpPr>
        <p:spPr bwMode="auto">
          <a:xfrm>
            <a:off x="52578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mit Pfeil 49"/>
          <p:cNvCxnSpPr/>
          <p:nvPr/>
        </p:nvCxnSpPr>
        <p:spPr bwMode="auto">
          <a:xfrm>
            <a:off x="65532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Ellipse 2"/>
          <p:cNvSpPr/>
          <p:nvPr/>
        </p:nvSpPr>
        <p:spPr bwMode="auto">
          <a:xfrm>
            <a:off x="1752600" y="4876800"/>
            <a:ext cx="228600" cy="1143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mit Pfeil 6"/>
          <p:cNvCxnSpPr>
            <a:stCxn id="3" idx="6"/>
          </p:cNvCxnSpPr>
          <p:nvPr/>
        </p:nvCxnSpPr>
        <p:spPr bwMode="auto">
          <a:xfrm flipV="1">
            <a:off x="1981200" y="2895600"/>
            <a:ext cx="4724400" cy="25527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feld 8"/>
          <p:cNvSpPr txBox="1"/>
          <p:nvPr/>
        </p:nvSpPr>
        <p:spPr>
          <a:xfrm>
            <a:off x="5294381" y="3657600"/>
            <a:ext cx="16321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Eingangssignal steigt</a:t>
            </a:r>
            <a:endParaRPr lang="de-DE" dirty="0"/>
          </a:p>
        </p:txBody>
      </p:sp>
      <p:sp>
        <p:nvSpPr>
          <p:cNvPr id="55" name="Rechteck 54"/>
          <p:cNvSpPr/>
          <p:nvPr/>
        </p:nvSpPr>
        <p:spPr bwMode="auto">
          <a:xfrm>
            <a:off x="68580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Oszillator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</a:t>
            </a:r>
            <a:r>
              <a:rPr lang="de-DE" dirty="0" err="1" smtClean="0"/>
              <a:t>Voltage</a:t>
            </a:r>
            <a:r>
              <a:rPr lang="de-DE" dirty="0" smtClean="0"/>
              <a:t>- </a:t>
            </a:r>
            <a:r>
              <a:rPr lang="de-DE" dirty="0" err="1" smtClean="0"/>
              <a:t>or</a:t>
            </a:r>
            <a:r>
              <a:rPr lang="de-DE" dirty="0" smtClean="0"/>
              <a:t> digital </a:t>
            </a:r>
            <a:r>
              <a:rPr lang="de-DE" dirty="0" err="1" smtClean="0"/>
              <a:t>controlled</a:t>
            </a:r>
            <a:r>
              <a:rPr lang="de-DE" dirty="0" smtClean="0"/>
              <a:t> </a:t>
            </a:r>
            <a:r>
              <a:rPr lang="de-DE" dirty="0" err="1"/>
              <a:t>o</a:t>
            </a:r>
            <a:r>
              <a:rPr lang="de-DE" dirty="0" err="1" smtClean="0"/>
              <a:t>scillator</a:t>
            </a:r>
            <a:r>
              <a:rPr lang="de-DE" dirty="0" smtClean="0"/>
              <a:t>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7" name="Gerade Verbindung mit Pfeil 56"/>
          <p:cNvCxnSpPr/>
          <p:nvPr/>
        </p:nvCxnSpPr>
        <p:spPr bwMode="auto">
          <a:xfrm flipV="1">
            <a:off x="7467600" y="3429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feld 58"/>
          <p:cNvSpPr txBox="1"/>
          <p:nvPr/>
        </p:nvSpPr>
        <p:spPr>
          <a:xfrm>
            <a:off x="7077042" y="3810000"/>
            <a:ext cx="1803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Oszillator wird schneller</a:t>
            </a:r>
            <a:endParaRPr lang="de-DE" dirty="0"/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1600200" y="5334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V="1">
            <a:off x="1828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1828800" y="50292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1905000" y="5334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 flipV="1">
            <a:off x="19050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 flipV="1">
            <a:off x="1828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18288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9144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27432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 flipV="1">
            <a:off x="27432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Textfeld 68"/>
          <p:cNvSpPr txBox="1"/>
          <p:nvPr/>
        </p:nvSpPr>
        <p:spPr>
          <a:xfrm>
            <a:off x="457200" y="40386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 flipV="1">
            <a:off x="19050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19050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9906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28194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V="1">
            <a:off x="28194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381000" y="44958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1371600" y="5029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77" name="Gerade Verbindung 76"/>
          <p:cNvCxnSpPr/>
          <p:nvPr/>
        </p:nvCxnSpPr>
        <p:spPr bwMode="auto">
          <a:xfrm flipV="1">
            <a:off x="36576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36576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 flipV="1">
            <a:off x="37338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7338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>
            <a:off x="2286000" y="5334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 flipV="1">
            <a:off x="36576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3657600" y="50292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3733800" y="5332164"/>
            <a:ext cx="729867" cy="183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 flipV="1">
            <a:off x="3733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Textfeld 113"/>
          <p:cNvSpPr txBox="1"/>
          <p:nvPr/>
        </p:nvSpPr>
        <p:spPr>
          <a:xfrm>
            <a:off x="1273816" y="5486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115" name="Gerade Verbindung 114"/>
          <p:cNvCxnSpPr/>
          <p:nvPr/>
        </p:nvCxnSpPr>
        <p:spPr bwMode="auto">
          <a:xfrm>
            <a:off x="1524000" y="5791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19050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 flipV="1">
            <a:off x="37338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3886200" y="5791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6807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17526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Phasenkomparaotor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(Phasendetektor)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3200400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102616" y="28956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533400" y="31242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533400" y="2667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457200" y="2362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sp>
        <p:nvSpPr>
          <p:cNvPr id="85" name="Textfeld 84"/>
          <p:cNvSpPr txBox="1"/>
          <p:nvPr/>
        </p:nvSpPr>
        <p:spPr>
          <a:xfrm>
            <a:off x="398180" y="28956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mit Pfeil 45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hteck 46"/>
          <p:cNvSpPr/>
          <p:nvPr/>
        </p:nvSpPr>
        <p:spPr bwMode="auto">
          <a:xfrm>
            <a:off x="38862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Ladungspumpe oder Zähler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Rechteck 47"/>
          <p:cNvSpPr/>
          <p:nvPr/>
        </p:nvSpPr>
        <p:spPr bwMode="auto">
          <a:xfrm>
            <a:off x="5562600" y="2362200"/>
            <a:ext cx="990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Filter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mit Pfeil 48"/>
          <p:cNvCxnSpPr>
            <a:stCxn id="47" idx="3"/>
          </p:cNvCxnSpPr>
          <p:nvPr/>
        </p:nvCxnSpPr>
        <p:spPr bwMode="auto">
          <a:xfrm>
            <a:off x="52578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mit Pfeil 49"/>
          <p:cNvCxnSpPr/>
          <p:nvPr/>
        </p:nvCxnSpPr>
        <p:spPr bwMode="auto">
          <a:xfrm>
            <a:off x="65532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Ellipse 2"/>
          <p:cNvSpPr/>
          <p:nvPr/>
        </p:nvSpPr>
        <p:spPr bwMode="auto">
          <a:xfrm>
            <a:off x="1752600" y="4876800"/>
            <a:ext cx="152400" cy="1143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mit Pfeil 6"/>
          <p:cNvCxnSpPr>
            <a:stCxn id="3" idx="6"/>
          </p:cNvCxnSpPr>
          <p:nvPr/>
        </p:nvCxnSpPr>
        <p:spPr bwMode="auto">
          <a:xfrm flipV="1">
            <a:off x="1905000" y="2895600"/>
            <a:ext cx="4800600" cy="25527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feld 8"/>
          <p:cNvSpPr txBox="1"/>
          <p:nvPr/>
        </p:nvSpPr>
        <p:spPr>
          <a:xfrm>
            <a:off x="4983402" y="3657600"/>
            <a:ext cx="22541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Eingangssignal bleibt konstant</a:t>
            </a:r>
            <a:endParaRPr lang="de-DE" dirty="0"/>
          </a:p>
        </p:txBody>
      </p:sp>
      <p:sp>
        <p:nvSpPr>
          <p:cNvPr id="55" name="Rechteck 54"/>
          <p:cNvSpPr/>
          <p:nvPr/>
        </p:nvSpPr>
        <p:spPr bwMode="auto">
          <a:xfrm>
            <a:off x="68580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Oszillator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</a:t>
            </a:r>
            <a:r>
              <a:rPr lang="de-DE" dirty="0" err="1" smtClean="0"/>
              <a:t>Voltage</a:t>
            </a:r>
            <a:r>
              <a:rPr lang="de-DE" dirty="0" smtClean="0"/>
              <a:t>- </a:t>
            </a:r>
            <a:r>
              <a:rPr lang="de-DE" dirty="0" err="1" smtClean="0"/>
              <a:t>or</a:t>
            </a:r>
            <a:r>
              <a:rPr lang="de-DE" dirty="0" smtClean="0"/>
              <a:t> digital </a:t>
            </a:r>
            <a:r>
              <a:rPr lang="de-DE" dirty="0" err="1" smtClean="0"/>
              <a:t>controlled</a:t>
            </a:r>
            <a:r>
              <a:rPr lang="de-DE" dirty="0" smtClean="0"/>
              <a:t> </a:t>
            </a:r>
            <a:r>
              <a:rPr lang="de-DE" dirty="0" err="1"/>
              <a:t>o</a:t>
            </a:r>
            <a:r>
              <a:rPr lang="de-DE" dirty="0" err="1" smtClean="0"/>
              <a:t>scillator</a:t>
            </a:r>
            <a:r>
              <a:rPr lang="de-DE" dirty="0" smtClean="0"/>
              <a:t>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7" name="Gerade Verbindung mit Pfeil 56"/>
          <p:cNvCxnSpPr/>
          <p:nvPr/>
        </p:nvCxnSpPr>
        <p:spPr bwMode="auto">
          <a:xfrm flipV="1">
            <a:off x="7467600" y="3429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feld 58"/>
          <p:cNvSpPr txBox="1"/>
          <p:nvPr/>
        </p:nvSpPr>
        <p:spPr>
          <a:xfrm>
            <a:off x="7314291" y="38100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Phase ist korrekt</a:t>
            </a:r>
            <a:endParaRPr lang="de-DE" dirty="0"/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1600200" y="5334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V="1">
            <a:off x="1828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1828800" y="533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 flipV="1">
            <a:off x="1828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 flipV="1">
            <a:off x="1828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18288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9144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27432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 flipV="1">
            <a:off x="27432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Textfeld 68"/>
          <p:cNvSpPr txBox="1"/>
          <p:nvPr/>
        </p:nvSpPr>
        <p:spPr>
          <a:xfrm>
            <a:off x="457200" y="40386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 flipV="1">
            <a:off x="18288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18288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9144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27432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V="1">
            <a:off x="27432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feld 74"/>
          <p:cNvSpPr txBox="1"/>
          <p:nvPr/>
        </p:nvSpPr>
        <p:spPr>
          <a:xfrm>
            <a:off x="381000" y="44958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1371600" y="5029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77" name="Gerade Verbindung 76"/>
          <p:cNvCxnSpPr/>
          <p:nvPr/>
        </p:nvCxnSpPr>
        <p:spPr bwMode="auto">
          <a:xfrm flipV="1">
            <a:off x="36576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36576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 flipV="1">
            <a:off x="36576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6576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>
            <a:off x="2286000" y="5334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Textfeld 113"/>
          <p:cNvSpPr txBox="1"/>
          <p:nvPr/>
        </p:nvSpPr>
        <p:spPr>
          <a:xfrm>
            <a:off x="1273816" y="5486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115" name="Gerade Verbindung 114"/>
          <p:cNvCxnSpPr/>
          <p:nvPr/>
        </p:nvCxnSpPr>
        <p:spPr bwMode="auto">
          <a:xfrm>
            <a:off x="1524000" y="5791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18288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 flipV="1">
            <a:off x="36576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3886200" y="5791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3352800" y="53340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 flipV="1">
            <a:off x="36576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9128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2438400" y="29718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2362200" y="3048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2438400" y="3048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3" name="Gerade Verbindung mit Pfeil 12"/>
          <p:cNvCxnSpPr/>
          <p:nvPr/>
        </p:nvCxnSpPr>
        <p:spPr bwMode="auto">
          <a:xfrm>
            <a:off x="2438400" y="4419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H="1">
            <a:off x="2362200" y="4495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2438400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3657600" y="48768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hteck 15"/>
          <p:cNvSpPr/>
          <p:nvPr/>
        </p:nvSpPr>
        <p:spPr bwMode="auto">
          <a:xfrm>
            <a:off x="12192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1371600" y="3352800"/>
            <a:ext cx="2133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2192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1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55626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5626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5902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17526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Phasenkomparaotor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(Phasendetektor)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3200400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102616" y="28956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533400" y="31242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533400" y="2667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457200" y="2362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sp>
        <p:nvSpPr>
          <p:cNvPr id="85" name="Textfeld 84"/>
          <p:cNvSpPr txBox="1"/>
          <p:nvPr/>
        </p:nvSpPr>
        <p:spPr>
          <a:xfrm>
            <a:off x="398180" y="28956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mit Pfeil 45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hteck 46"/>
          <p:cNvSpPr/>
          <p:nvPr/>
        </p:nvSpPr>
        <p:spPr bwMode="auto">
          <a:xfrm>
            <a:off x="38862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Ladungspumpe oder Zähler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Rechteck 47"/>
          <p:cNvSpPr/>
          <p:nvPr/>
        </p:nvSpPr>
        <p:spPr bwMode="auto">
          <a:xfrm>
            <a:off x="5562600" y="2362200"/>
            <a:ext cx="990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Filter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mit Pfeil 48"/>
          <p:cNvCxnSpPr>
            <a:stCxn id="47" idx="3"/>
          </p:cNvCxnSpPr>
          <p:nvPr/>
        </p:nvCxnSpPr>
        <p:spPr bwMode="auto">
          <a:xfrm>
            <a:off x="52578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mit Pfeil 49"/>
          <p:cNvCxnSpPr/>
          <p:nvPr/>
        </p:nvCxnSpPr>
        <p:spPr bwMode="auto">
          <a:xfrm>
            <a:off x="65532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 flipV="1">
            <a:off x="1981200" y="2895600"/>
            <a:ext cx="4724400" cy="25527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feld 8"/>
          <p:cNvSpPr txBox="1"/>
          <p:nvPr/>
        </p:nvSpPr>
        <p:spPr>
          <a:xfrm>
            <a:off x="5320029" y="3657600"/>
            <a:ext cx="15808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Eingangssignal sinkt</a:t>
            </a:r>
            <a:endParaRPr lang="de-DE" dirty="0"/>
          </a:p>
        </p:txBody>
      </p:sp>
      <p:sp>
        <p:nvSpPr>
          <p:cNvPr id="55" name="Rechteck 54"/>
          <p:cNvSpPr/>
          <p:nvPr/>
        </p:nvSpPr>
        <p:spPr bwMode="auto">
          <a:xfrm>
            <a:off x="68580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Oszillator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</a:t>
            </a:r>
            <a:r>
              <a:rPr lang="de-DE" dirty="0" err="1" smtClean="0"/>
              <a:t>Voltage</a:t>
            </a:r>
            <a:r>
              <a:rPr lang="de-DE" dirty="0" smtClean="0"/>
              <a:t>- </a:t>
            </a:r>
            <a:r>
              <a:rPr lang="de-DE" dirty="0" err="1" smtClean="0"/>
              <a:t>or</a:t>
            </a:r>
            <a:r>
              <a:rPr lang="de-DE" dirty="0" smtClean="0"/>
              <a:t> digital </a:t>
            </a:r>
            <a:r>
              <a:rPr lang="de-DE" dirty="0" err="1" smtClean="0"/>
              <a:t>controlled</a:t>
            </a:r>
            <a:r>
              <a:rPr lang="de-DE" dirty="0" smtClean="0"/>
              <a:t> </a:t>
            </a:r>
            <a:r>
              <a:rPr lang="de-DE" dirty="0" err="1"/>
              <a:t>o</a:t>
            </a:r>
            <a:r>
              <a:rPr lang="de-DE" dirty="0" err="1" smtClean="0"/>
              <a:t>scillator</a:t>
            </a:r>
            <a:r>
              <a:rPr lang="de-DE" dirty="0" smtClean="0"/>
              <a:t>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7" name="Gerade Verbindung mit Pfeil 56"/>
          <p:cNvCxnSpPr/>
          <p:nvPr/>
        </p:nvCxnSpPr>
        <p:spPr bwMode="auto">
          <a:xfrm flipV="1">
            <a:off x="7467600" y="3429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feld 58"/>
          <p:cNvSpPr txBox="1"/>
          <p:nvPr/>
        </p:nvSpPr>
        <p:spPr>
          <a:xfrm>
            <a:off x="7025749" y="3810000"/>
            <a:ext cx="19062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Oszillator wird langsamer</a:t>
            </a:r>
            <a:endParaRPr lang="de-DE" dirty="0"/>
          </a:p>
        </p:txBody>
      </p:sp>
      <p:cxnSp>
        <p:nvCxnSpPr>
          <p:cNvPr id="80" name="Gerade Verbindung 79"/>
          <p:cNvCxnSpPr/>
          <p:nvPr/>
        </p:nvCxnSpPr>
        <p:spPr bwMode="auto">
          <a:xfrm flipV="1">
            <a:off x="1828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18288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9144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2743200" y="4343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 flipV="1">
            <a:off x="27432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feld 85"/>
          <p:cNvSpPr txBox="1"/>
          <p:nvPr/>
        </p:nvSpPr>
        <p:spPr>
          <a:xfrm>
            <a:off x="457200" y="40386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87" name="Gerade Verbindung 86"/>
          <p:cNvCxnSpPr/>
          <p:nvPr/>
        </p:nvCxnSpPr>
        <p:spPr bwMode="auto">
          <a:xfrm flipV="1">
            <a:off x="16002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16002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6858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2514600" y="4800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25146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Textfeld 92"/>
          <p:cNvSpPr txBox="1"/>
          <p:nvPr/>
        </p:nvSpPr>
        <p:spPr>
          <a:xfrm>
            <a:off x="381000" y="44958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94" name="Textfeld 93"/>
          <p:cNvSpPr txBox="1"/>
          <p:nvPr/>
        </p:nvSpPr>
        <p:spPr>
          <a:xfrm>
            <a:off x="1371600" y="5029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95" name="Gerade Verbindung 94"/>
          <p:cNvCxnSpPr/>
          <p:nvPr/>
        </p:nvCxnSpPr>
        <p:spPr bwMode="auto">
          <a:xfrm flipV="1">
            <a:off x="36576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3657600" y="40386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 flipV="1">
            <a:off x="34290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3429000" y="4495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9" name="Textfeld 98"/>
          <p:cNvSpPr txBox="1"/>
          <p:nvPr/>
        </p:nvSpPr>
        <p:spPr>
          <a:xfrm>
            <a:off x="1273816" y="5486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100" name="Gerade Verbindung 99"/>
          <p:cNvCxnSpPr/>
          <p:nvPr/>
        </p:nvCxnSpPr>
        <p:spPr bwMode="auto">
          <a:xfrm>
            <a:off x="762000" y="5334000"/>
            <a:ext cx="388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 flipV="1">
            <a:off x="1828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 flipV="1">
            <a:off x="3733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1371600" y="5791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 flipV="1">
            <a:off x="16002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>
            <a:off x="1600200" y="548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>
            <a:off x="1828800" y="5791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18288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2057400" y="57912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34290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3429000" y="5486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V="1">
            <a:off x="3657600" y="5789364"/>
            <a:ext cx="729867" cy="183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36576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Ellipse 122"/>
          <p:cNvSpPr/>
          <p:nvPr/>
        </p:nvSpPr>
        <p:spPr bwMode="auto">
          <a:xfrm>
            <a:off x="1447800" y="4876800"/>
            <a:ext cx="533400" cy="1143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95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60" name="Rechteck 59"/>
          <p:cNvSpPr/>
          <p:nvPr/>
        </p:nvSpPr>
        <p:spPr bwMode="auto">
          <a:xfrm>
            <a:off x="1600200" y="31242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FF2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Gleichschenkliges Dreieck 60"/>
          <p:cNvSpPr/>
          <p:nvPr/>
        </p:nvSpPr>
        <p:spPr bwMode="auto">
          <a:xfrm rot="5400000">
            <a:off x="1562100" y="3886200"/>
            <a:ext cx="2286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2" name="Gerade Verbindung mit Pfeil 61"/>
          <p:cNvCxnSpPr/>
          <p:nvPr/>
        </p:nvCxnSpPr>
        <p:spPr bwMode="auto">
          <a:xfrm>
            <a:off x="914400" y="39624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Rechteck 62"/>
          <p:cNvSpPr/>
          <p:nvPr/>
        </p:nvSpPr>
        <p:spPr bwMode="auto">
          <a:xfrm>
            <a:off x="1600200" y="12192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FF1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Gleichschenkliges Dreieck 63"/>
          <p:cNvSpPr/>
          <p:nvPr/>
        </p:nvSpPr>
        <p:spPr bwMode="auto">
          <a:xfrm rot="5400000">
            <a:off x="1562100" y="1981200"/>
            <a:ext cx="2286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mit Pfeil 64"/>
          <p:cNvCxnSpPr/>
          <p:nvPr/>
        </p:nvCxnSpPr>
        <p:spPr bwMode="auto">
          <a:xfrm>
            <a:off x="914400" y="20574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2362200" y="15240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228600" y="18288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304800" y="37338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2667000" y="1295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69" name="Gerade Verbindung mit Pfeil 68"/>
          <p:cNvCxnSpPr/>
          <p:nvPr/>
        </p:nvCxnSpPr>
        <p:spPr bwMode="auto">
          <a:xfrm>
            <a:off x="2362200" y="34290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Textfeld 69"/>
          <p:cNvSpPr txBox="1"/>
          <p:nvPr/>
        </p:nvSpPr>
        <p:spPr>
          <a:xfrm>
            <a:off x="2764784" y="3200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1752600" y="2057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1752600" y="3962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cxnSp>
        <p:nvCxnSpPr>
          <p:cNvPr id="18" name="Gerade Verbindung 17"/>
          <p:cNvCxnSpPr>
            <a:stCxn id="63" idx="2"/>
          </p:cNvCxnSpPr>
          <p:nvPr/>
        </p:nvCxnSpPr>
        <p:spPr bwMode="auto">
          <a:xfrm>
            <a:off x="1981200" y="2362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1981200" y="4267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1981200" y="2743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1981200" y="4648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>
            <a:off x="4343400" y="1676400"/>
            <a:ext cx="0" cy="2971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Flussdiagramm: Verzögerung 108"/>
          <p:cNvSpPr/>
          <p:nvPr/>
        </p:nvSpPr>
        <p:spPr bwMode="auto">
          <a:xfrm>
            <a:off x="3352800" y="1371600"/>
            <a:ext cx="685800" cy="6096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0" name="Gerade Verbindung 109"/>
          <p:cNvCxnSpPr>
            <a:stCxn id="109" idx="3"/>
          </p:cNvCxnSpPr>
          <p:nvPr/>
        </p:nvCxnSpPr>
        <p:spPr bwMode="auto">
          <a:xfrm>
            <a:off x="4038600" y="167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Textfeld 110"/>
          <p:cNvSpPr txBox="1"/>
          <p:nvPr/>
        </p:nvSpPr>
        <p:spPr>
          <a:xfrm>
            <a:off x="2743200" y="1600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112" name="Gerade Verbindung mit Pfeil 111"/>
          <p:cNvCxnSpPr/>
          <p:nvPr/>
        </p:nvCxnSpPr>
        <p:spPr bwMode="auto">
          <a:xfrm>
            <a:off x="2743200" y="18288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 flipV="1">
            <a:off x="6019800" y="4648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6019800" y="4648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5105400" y="4953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>
            <a:off x="6934200" y="4953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 flipV="1">
            <a:off x="6934200" y="4648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8" name="Textfeld 117"/>
          <p:cNvSpPr txBox="1"/>
          <p:nvPr/>
        </p:nvSpPr>
        <p:spPr>
          <a:xfrm>
            <a:off x="4648200" y="4648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124" name="Gerade Verbindung 123"/>
          <p:cNvCxnSpPr/>
          <p:nvPr/>
        </p:nvCxnSpPr>
        <p:spPr bwMode="auto">
          <a:xfrm flipV="1">
            <a:off x="5791200" y="5105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5791200" y="5105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48768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67056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 flipV="1">
            <a:off x="6705600" y="5105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9" name="Textfeld 128"/>
          <p:cNvSpPr txBox="1"/>
          <p:nvPr/>
        </p:nvSpPr>
        <p:spPr>
          <a:xfrm>
            <a:off x="4572000" y="51054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130" name="Textfeld 129"/>
          <p:cNvSpPr txBox="1"/>
          <p:nvPr/>
        </p:nvSpPr>
        <p:spPr>
          <a:xfrm>
            <a:off x="5562600" y="5638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131" name="Gerade Verbindung 130"/>
          <p:cNvCxnSpPr/>
          <p:nvPr/>
        </p:nvCxnSpPr>
        <p:spPr bwMode="auto">
          <a:xfrm flipV="1">
            <a:off x="7848600" y="4648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>
            <a:off x="7848600" y="4648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 flipV="1">
            <a:off x="7620000" y="5105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7620000" y="5105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feld 134"/>
          <p:cNvSpPr txBox="1"/>
          <p:nvPr/>
        </p:nvSpPr>
        <p:spPr>
          <a:xfrm>
            <a:off x="5464816" y="60960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136" name="Gerade Verbindung 135"/>
          <p:cNvCxnSpPr/>
          <p:nvPr/>
        </p:nvCxnSpPr>
        <p:spPr bwMode="auto">
          <a:xfrm>
            <a:off x="4953000" y="5943600"/>
            <a:ext cx="388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 flipV="1">
            <a:off x="6019800" y="5638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 flipV="1">
            <a:off x="7924800" y="5638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5562600" y="6400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 flipV="1">
            <a:off x="5791200" y="609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>
            <a:off x="57912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6019800" y="6400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 flipV="1">
            <a:off x="6019800" y="609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143"/>
          <p:cNvCxnSpPr/>
          <p:nvPr/>
        </p:nvCxnSpPr>
        <p:spPr bwMode="auto">
          <a:xfrm>
            <a:off x="6248400" y="6400800"/>
            <a:ext cx="1371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 flipV="1">
            <a:off x="7620000" y="609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7620000" y="6096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 flipV="1">
            <a:off x="7848600" y="6398964"/>
            <a:ext cx="729867" cy="183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Gerade Verbindung 147"/>
          <p:cNvCxnSpPr/>
          <p:nvPr/>
        </p:nvCxnSpPr>
        <p:spPr bwMode="auto">
          <a:xfrm flipV="1">
            <a:off x="7848600" y="609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2643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60" name="Rechteck 59"/>
          <p:cNvSpPr/>
          <p:nvPr/>
        </p:nvSpPr>
        <p:spPr bwMode="auto">
          <a:xfrm>
            <a:off x="1600200" y="31242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</a:t>
            </a:r>
          </a:p>
        </p:txBody>
      </p:sp>
      <p:sp>
        <p:nvSpPr>
          <p:cNvPr id="61" name="Gleichschenkliges Dreieck 60"/>
          <p:cNvSpPr/>
          <p:nvPr/>
        </p:nvSpPr>
        <p:spPr bwMode="auto">
          <a:xfrm rot="5400000">
            <a:off x="1562100" y="3886200"/>
            <a:ext cx="2286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2" name="Gerade Verbindung mit Pfeil 61"/>
          <p:cNvCxnSpPr/>
          <p:nvPr/>
        </p:nvCxnSpPr>
        <p:spPr bwMode="auto">
          <a:xfrm>
            <a:off x="914400" y="39624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Rechteck 62"/>
          <p:cNvSpPr/>
          <p:nvPr/>
        </p:nvSpPr>
        <p:spPr bwMode="auto">
          <a:xfrm>
            <a:off x="1600200" y="12192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</a:t>
            </a:r>
          </a:p>
        </p:txBody>
      </p:sp>
      <p:sp>
        <p:nvSpPr>
          <p:cNvPr id="64" name="Gleichschenkliges Dreieck 63"/>
          <p:cNvSpPr/>
          <p:nvPr/>
        </p:nvSpPr>
        <p:spPr bwMode="auto">
          <a:xfrm rot="5400000">
            <a:off x="1562100" y="1981200"/>
            <a:ext cx="2286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mit Pfeil 64"/>
          <p:cNvCxnSpPr/>
          <p:nvPr/>
        </p:nvCxnSpPr>
        <p:spPr bwMode="auto">
          <a:xfrm>
            <a:off x="914400" y="20574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2362200" y="15240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228600" y="18288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304800" y="37338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2667000" y="1295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69" name="Gerade Verbindung mit Pfeil 68"/>
          <p:cNvCxnSpPr/>
          <p:nvPr/>
        </p:nvCxnSpPr>
        <p:spPr bwMode="auto">
          <a:xfrm>
            <a:off x="2362200" y="34290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Textfeld 69"/>
          <p:cNvSpPr txBox="1"/>
          <p:nvPr/>
        </p:nvSpPr>
        <p:spPr>
          <a:xfrm>
            <a:off x="2764784" y="3200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1752600" y="2057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1752600" y="3962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cxnSp>
        <p:nvCxnSpPr>
          <p:cNvPr id="18" name="Gerade Verbindung 17"/>
          <p:cNvCxnSpPr>
            <a:stCxn id="63" idx="2"/>
          </p:cNvCxnSpPr>
          <p:nvPr/>
        </p:nvCxnSpPr>
        <p:spPr bwMode="auto">
          <a:xfrm>
            <a:off x="1981200" y="2362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1981200" y="4267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1981200" y="2743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1981200" y="4648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>
            <a:off x="4343400" y="1676400"/>
            <a:ext cx="0" cy="2971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Flussdiagramm: Verzögerung 108"/>
          <p:cNvSpPr/>
          <p:nvPr/>
        </p:nvSpPr>
        <p:spPr bwMode="auto">
          <a:xfrm>
            <a:off x="3352800" y="1371600"/>
            <a:ext cx="685800" cy="6096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0" name="Gerade Verbindung 109"/>
          <p:cNvCxnSpPr>
            <a:stCxn id="109" idx="3"/>
          </p:cNvCxnSpPr>
          <p:nvPr/>
        </p:nvCxnSpPr>
        <p:spPr bwMode="auto">
          <a:xfrm>
            <a:off x="4038600" y="1676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Textfeld 110"/>
          <p:cNvSpPr txBox="1"/>
          <p:nvPr/>
        </p:nvSpPr>
        <p:spPr>
          <a:xfrm>
            <a:off x="2743200" y="1600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112" name="Gerade Verbindung mit Pfeil 111"/>
          <p:cNvCxnSpPr/>
          <p:nvPr/>
        </p:nvCxnSpPr>
        <p:spPr bwMode="auto">
          <a:xfrm>
            <a:off x="2743200" y="18288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 flipV="1">
            <a:off x="6019800" y="4648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6019800" y="4648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5105400" y="4953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>
            <a:off x="6934200" y="4953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 flipV="1">
            <a:off x="6934200" y="4648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8" name="Textfeld 117"/>
          <p:cNvSpPr txBox="1"/>
          <p:nvPr/>
        </p:nvSpPr>
        <p:spPr>
          <a:xfrm>
            <a:off x="4648200" y="4648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cxnSp>
        <p:nvCxnSpPr>
          <p:cNvPr id="124" name="Gerade Verbindung 123"/>
          <p:cNvCxnSpPr/>
          <p:nvPr/>
        </p:nvCxnSpPr>
        <p:spPr bwMode="auto">
          <a:xfrm flipV="1">
            <a:off x="6248400" y="5105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6248400" y="5105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3340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7162800" y="5410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 flipV="1">
            <a:off x="7162800" y="5105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9" name="Textfeld 128"/>
          <p:cNvSpPr txBox="1"/>
          <p:nvPr/>
        </p:nvSpPr>
        <p:spPr>
          <a:xfrm>
            <a:off x="4572000" y="5105400"/>
            <a:ext cx="1173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Erzeugter Takt</a:t>
            </a:r>
            <a:endParaRPr lang="de-DE" dirty="0"/>
          </a:p>
        </p:txBody>
      </p:sp>
      <p:sp>
        <p:nvSpPr>
          <p:cNvPr id="130" name="Textfeld 129"/>
          <p:cNvSpPr txBox="1"/>
          <p:nvPr/>
        </p:nvSpPr>
        <p:spPr>
          <a:xfrm>
            <a:off x="5562600" y="5638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cxnSp>
        <p:nvCxnSpPr>
          <p:cNvPr id="131" name="Gerade Verbindung 130"/>
          <p:cNvCxnSpPr/>
          <p:nvPr/>
        </p:nvCxnSpPr>
        <p:spPr bwMode="auto">
          <a:xfrm flipV="1">
            <a:off x="7848600" y="4648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>
            <a:off x="7848600" y="4648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 flipV="1">
            <a:off x="8077200" y="5105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8077200" y="5105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feld 134"/>
          <p:cNvSpPr txBox="1"/>
          <p:nvPr/>
        </p:nvSpPr>
        <p:spPr>
          <a:xfrm>
            <a:off x="5464816" y="60960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137" name="Gerade Verbindung 136"/>
          <p:cNvCxnSpPr/>
          <p:nvPr/>
        </p:nvCxnSpPr>
        <p:spPr bwMode="auto">
          <a:xfrm flipV="1">
            <a:off x="6248400" y="609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 flipV="1">
            <a:off x="8077200" y="609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5562600" y="6400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 flipV="1">
            <a:off x="6019800" y="5638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>
            <a:off x="6019800" y="5638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5638800" y="640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 flipV="1">
            <a:off x="6248400" y="5638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143"/>
          <p:cNvCxnSpPr/>
          <p:nvPr/>
        </p:nvCxnSpPr>
        <p:spPr bwMode="auto">
          <a:xfrm>
            <a:off x="6248400" y="64008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 flipV="1">
            <a:off x="7848600" y="5638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7848600" y="5638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Gerade Verbindung 147"/>
          <p:cNvCxnSpPr/>
          <p:nvPr/>
        </p:nvCxnSpPr>
        <p:spPr bwMode="auto">
          <a:xfrm flipV="1">
            <a:off x="8077200" y="5638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6248400" y="59436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8077200" y="5943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5486400" y="5943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5592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24384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417503" y="2209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H="1">
            <a:off x="1731703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2" name="Gruppieren 71"/>
          <p:cNvGrpSpPr/>
          <p:nvPr/>
        </p:nvGrpSpPr>
        <p:grpSpPr>
          <a:xfrm>
            <a:off x="2265103" y="2971800"/>
            <a:ext cx="533400" cy="762000"/>
            <a:chOff x="1600200" y="4419600"/>
            <a:chExt cx="533400" cy="762000"/>
          </a:xfrm>
        </p:grpSpPr>
        <p:sp>
          <p:nvSpPr>
            <p:cNvPr id="7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Gruppieren 82"/>
          <p:cNvGrpSpPr/>
          <p:nvPr/>
        </p:nvGrpSpPr>
        <p:grpSpPr>
          <a:xfrm>
            <a:off x="2265103" y="2209800"/>
            <a:ext cx="533400" cy="762000"/>
            <a:chOff x="1524000" y="3048000"/>
            <a:chExt cx="533400" cy="762000"/>
          </a:xfrm>
        </p:grpSpPr>
        <p:grpSp>
          <p:nvGrpSpPr>
            <p:cNvPr id="84" name="Gruppieren 83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8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9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85" name="Ellipse 84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5" name="Gerade Verbindung 94"/>
          <p:cNvCxnSpPr/>
          <p:nvPr/>
        </p:nvCxnSpPr>
        <p:spPr bwMode="auto">
          <a:xfrm>
            <a:off x="2265103" y="2590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H="1">
            <a:off x="2819400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3526097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3505200" y="2209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0" name="Gruppieren 99"/>
          <p:cNvGrpSpPr/>
          <p:nvPr/>
        </p:nvGrpSpPr>
        <p:grpSpPr>
          <a:xfrm>
            <a:off x="3352800" y="2971800"/>
            <a:ext cx="533400" cy="762000"/>
            <a:chOff x="1600200" y="4419600"/>
            <a:chExt cx="533400" cy="762000"/>
          </a:xfrm>
        </p:grpSpPr>
        <p:sp>
          <p:nvSpPr>
            <p:cNvPr id="10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9" name="Gruppieren 118"/>
          <p:cNvGrpSpPr/>
          <p:nvPr/>
        </p:nvGrpSpPr>
        <p:grpSpPr>
          <a:xfrm>
            <a:off x="3352800" y="2209800"/>
            <a:ext cx="533400" cy="762000"/>
            <a:chOff x="1524000" y="3048000"/>
            <a:chExt cx="533400" cy="762000"/>
          </a:xfrm>
        </p:grpSpPr>
        <p:grpSp>
          <p:nvGrpSpPr>
            <p:cNvPr id="120" name="Gruppieren 119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2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3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0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1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2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1" name="Ellipse 120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55" name="Gerade Verbindung 154"/>
          <p:cNvCxnSpPr/>
          <p:nvPr/>
        </p:nvCxnSpPr>
        <p:spPr bwMode="auto">
          <a:xfrm>
            <a:off x="3352800" y="2590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 flipH="1">
            <a:off x="3907097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>
            <a:off x="65532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6532303" y="2209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9" name="Gruppieren 158"/>
          <p:cNvGrpSpPr/>
          <p:nvPr/>
        </p:nvGrpSpPr>
        <p:grpSpPr>
          <a:xfrm>
            <a:off x="6379903" y="2971800"/>
            <a:ext cx="533400" cy="762000"/>
            <a:chOff x="1600200" y="4419600"/>
            <a:chExt cx="533400" cy="762000"/>
          </a:xfrm>
        </p:grpSpPr>
        <p:sp>
          <p:nvSpPr>
            <p:cNvPr id="16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6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68" name="Gruppieren 167"/>
          <p:cNvGrpSpPr/>
          <p:nvPr/>
        </p:nvGrpSpPr>
        <p:grpSpPr>
          <a:xfrm>
            <a:off x="6379903" y="2209800"/>
            <a:ext cx="533400" cy="762000"/>
            <a:chOff x="1524000" y="3048000"/>
            <a:chExt cx="533400" cy="762000"/>
          </a:xfrm>
        </p:grpSpPr>
        <p:grpSp>
          <p:nvGrpSpPr>
            <p:cNvPr id="169" name="Gruppieren 168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7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7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70" name="Ellipse 16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79" name="Gerade Verbindung 178"/>
          <p:cNvCxnSpPr/>
          <p:nvPr/>
        </p:nvCxnSpPr>
        <p:spPr bwMode="auto">
          <a:xfrm>
            <a:off x="6379903" y="2590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 Verbindung 179"/>
          <p:cNvCxnSpPr/>
          <p:nvPr/>
        </p:nvCxnSpPr>
        <p:spPr bwMode="auto">
          <a:xfrm flipH="1">
            <a:off x="6934200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>
            <a:off x="7467600" y="29718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Gerade Verbindung 180"/>
          <p:cNvCxnSpPr/>
          <p:nvPr/>
        </p:nvCxnSpPr>
        <p:spPr bwMode="auto">
          <a:xfrm flipH="1">
            <a:off x="1752600" y="4191000"/>
            <a:ext cx="5715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1752600" y="29718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5592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Oszilliert nicht!</a:t>
            </a:r>
            <a:endParaRPr lang="de-DE" dirty="0"/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24384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417503" y="2209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H="1">
            <a:off x="1731703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2" name="Gruppieren 71"/>
          <p:cNvGrpSpPr/>
          <p:nvPr/>
        </p:nvGrpSpPr>
        <p:grpSpPr>
          <a:xfrm>
            <a:off x="2265103" y="2971800"/>
            <a:ext cx="533400" cy="762000"/>
            <a:chOff x="1600200" y="4419600"/>
            <a:chExt cx="533400" cy="762000"/>
          </a:xfrm>
        </p:grpSpPr>
        <p:sp>
          <p:nvSpPr>
            <p:cNvPr id="7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Gruppieren 82"/>
          <p:cNvGrpSpPr/>
          <p:nvPr/>
        </p:nvGrpSpPr>
        <p:grpSpPr>
          <a:xfrm>
            <a:off x="2265103" y="2209800"/>
            <a:ext cx="533400" cy="762000"/>
            <a:chOff x="1524000" y="3048000"/>
            <a:chExt cx="533400" cy="762000"/>
          </a:xfrm>
        </p:grpSpPr>
        <p:grpSp>
          <p:nvGrpSpPr>
            <p:cNvPr id="84" name="Gruppieren 83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8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9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85" name="Ellipse 84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5" name="Gerade Verbindung 94"/>
          <p:cNvCxnSpPr/>
          <p:nvPr/>
        </p:nvCxnSpPr>
        <p:spPr bwMode="auto">
          <a:xfrm>
            <a:off x="2265103" y="2590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H="1">
            <a:off x="2819400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3526097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3505200" y="2209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0" name="Gruppieren 99"/>
          <p:cNvGrpSpPr/>
          <p:nvPr/>
        </p:nvGrpSpPr>
        <p:grpSpPr>
          <a:xfrm>
            <a:off x="3352800" y="2971800"/>
            <a:ext cx="533400" cy="762000"/>
            <a:chOff x="1600200" y="4419600"/>
            <a:chExt cx="533400" cy="762000"/>
          </a:xfrm>
        </p:grpSpPr>
        <p:sp>
          <p:nvSpPr>
            <p:cNvPr id="10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9" name="Gruppieren 118"/>
          <p:cNvGrpSpPr/>
          <p:nvPr/>
        </p:nvGrpSpPr>
        <p:grpSpPr>
          <a:xfrm>
            <a:off x="3352800" y="2209800"/>
            <a:ext cx="533400" cy="762000"/>
            <a:chOff x="1524000" y="3048000"/>
            <a:chExt cx="533400" cy="762000"/>
          </a:xfrm>
        </p:grpSpPr>
        <p:grpSp>
          <p:nvGrpSpPr>
            <p:cNvPr id="120" name="Gruppieren 119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2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3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0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1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2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1" name="Ellipse 120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55" name="Gerade Verbindung 154"/>
          <p:cNvCxnSpPr/>
          <p:nvPr/>
        </p:nvCxnSpPr>
        <p:spPr bwMode="auto">
          <a:xfrm>
            <a:off x="3352800" y="2590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 flipH="1">
            <a:off x="3907097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>
            <a:off x="46482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4627303" y="2209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9" name="Gruppieren 158"/>
          <p:cNvGrpSpPr/>
          <p:nvPr/>
        </p:nvGrpSpPr>
        <p:grpSpPr>
          <a:xfrm>
            <a:off x="4474903" y="2971800"/>
            <a:ext cx="533400" cy="762000"/>
            <a:chOff x="1600200" y="4419600"/>
            <a:chExt cx="533400" cy="762000"/>
          </a:xfrm>
        </p:grpSpPr>
        <p:sp>
          <p:nvSpPr>
            <p:cNvPr id="16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6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68" name="Gruppieren 167"/>
          <p:cNvGrpSpPr/>
          <p:nvPr/>
        </p:nvGrpSpPr>
        <p:grpSpPr>
          <a:xfrm>
            <a:off x="4474903" y="2209800"/>
            <a:ext cx="533400" cy="762000"/>
            <a:chOff x="1524000" y="3048000"/>
            <a:chExt cx="533400" cy="762000"/>
          </a:xfrm>
        </p:grpSpPr>
        <p:grpSp>
          <p:nvGrpSpPr>
            <p:cNvPr id="169" name="Gruppieren 168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7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7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70" name="Ellipse 16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79" name="Gerade Verbindung 178"/>
          <p:cNvCxnSpPr/>
          <p:nvPr/>
        </p:nvCxnSpPr>
        <p:spPr bwMode="auto">
          <a:xfrm>
            <a:off x="4474903" y="2590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 Verbindung 179"/>
          <p:cNvCxnSpPr/>
          <p:nvPr/>
        </p:nvCxnSpPr>
        <p:spPr bwMode="auto">
          <a:xfrm flipH="1">
            <a:off x="5029200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Gerade Verbindung 180"/>
          <p:cNvCxnSpPr/>
          <p:nvPr/>
        </p:nvCxnSpPr>
        <p:spPr bwMode="auto">
          <a:xfrm flipH="1">
            <a:off x="1752600" y="4191000"/>
            <a:ext cx="495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1752600" y="29718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5735897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5715000" y="2209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9" name="Gruppieren 108"/>
          <p:cNvGrpSpPr/>
          <p:nvPr/>
        </p:nvGrpSpPr>
        <p:grpSpPr>
          <a:xfrm>
            <a:off x="5562600" y="2971800"/>
            <a:ext cx="533400" cy="762000"/>
            <a:chOff x="1600200" y="4419600"/>
            <a:chExt cx="533400" cy="762000"/>
          </a:xfrm>
        </p:grpSpPr>
        <p:sp>
          <p:nvSpPr>
            <p:cNvPr id="11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8" name="Gruppieren 117"/>
          <p:cNvGrpSpPr/>
          <p:nvPr/>
        </p:nvGrpSpPr>
        <p:grpSpPr>
          <a:xfrm>
            <a:off x="5562600" y="2209800"/>
            <a:ext cx="533400" cy="762000"/>
            <a:chOff x="1524000" y="3048000"/>
            <a:chExt cx="533400" cy="762000"/>
          </a:xfrm>
        </p:grpSpPr>
        <p:grpSp>
          <p:nvGrpSpPr>
            <p:cNvPr id="124" name="Gruppieren 123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3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5" name="Ellipse 124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34" name="Gerade Verbindung 133"/>
          <p:cNvCxnSpPr/>
          <p:nvPr/>
        </p:nvCxnSpPr>
        <p:spPr bwMode="auto">
          <a:xfrm>
            <a:off x="5562600" y="2590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 flipH="1">
            <a:off x="6116897" y="2971800"/>
            <a:ext cx="58870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Gerade Verbindung 3"/>
          <p:cNvCxnSpPr/>
          <p:nvPr/>
        </p:nvCxnSpPr>
        <p:spPr bwMode="auto">
          <a:xfrm>
            <a:off x="6705600" y="29718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28956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36" name="Textfeld 135"/>
          <p:cNvSpPr txBox="1"/>
          <p:nvPr/>
        </p:nvSpPr>
        <p:spPr>
          <a:xfrm>
            <a:off x="40386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37" name="Textfeld 136"/>
          <p:cNvSpPr txBox="1"/>
          <p:nvPr/>
        </p:nvSpPr>
        <p:spPr>
          <a:xfrm>
            <a:off x="51816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38" name="Textfeld 137"/>
          <p:cNvSpPr txBox="1"/>
          <p:nvPr/>
        </p:nvSpPr>
        <p:spPr>
          <a:xfrm>
            <a:off x="63246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39" name="Textfeld 138"/>
          <p:cNvSpPr txBox="1"/>
          <p:nvPr/>
        </p:nvSpPr>
        <p:spPr>
          <a:xfrm>
            <a:off x="1828800" y="2667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108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Oszilliert </a:t>
            </a:r>
            <a:r>
              <a:rPr lang="de-DE" dirty="0" smtClean="0">
                <a:sym typeface="Wingdings" panose="05000000000000000000" pitchFamily="2" charset="2"/>
              </a:rPr>
              <a:t></a:t>
            </a:r>
            <a:endParaRPr lang="de-DE" dirty="0"/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24384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417503" y="2209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H="1">
            <a:off x="1731703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2" name="Gruppieren 71"/>
          <p:cNvGrpSpPr/>
          <p:nvPr/>
        </p:nvGrpSpPr>
        <p:grpSpPr>
          <a:xfrm>
            <a:off x="2265103" y="2971800"/>
            <a:ext cx="533400" cy="762000"/>
            <a:chOff x="1600200" y="4419600"/>
            <a:chExt cx="533400" cy="762000"/>
          </a:xfrm>
        </p:grpSpPr>
        <p:sp>
          <p:nvSpPr>
            <p:cNvPr id="7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Gruppieren 82"/>
          <p:cNvGrpSpPr/>
          <p:nvPr/>
        </p:nvGrpSpPr>
        <p:grpSpPr>
          <a:xfrm>
            <a:off x="2265103" y="2209800"/>
            <a:ext cx="533400" cy="762000"/>
            <a:chOff x="1524000" y="3048000"/>
            <a:chExt cx="533400" cy="762000"/>
          </a:xfrm>
        </p:grpSpPr>
        <p:grpSp>
          <p:nvGrpSpPr>
            <p:cNvPr id="84" name="Gruppieren 83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8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9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85" name="Ellipse 84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5" name="Gerade Verbindung 94"/>
          <p:cNvCxnSpPr/>
          <p:nvPr/>
        </p:nvCxnSpPr>
        <p:spPr bwMode="auto">
          <a:xfrm>
            <a:off x="2265103" y="2590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H="1">
            <a:off x="2819400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3526097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3505200" y="2209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0" name="Gruppieren 99"/>
          <p:cNvGrpSpPr/>
          <p:nvPr/>
        </p:nvGrpSpPr>
        <p:grpSpPr>
          <a:xfrm>
            <a:off x="3352800" y="2971800"/>
            <a:ext cx="533400" cy="762000"/>
            <a:chOff x="1600200" y="4419600"/>
            <a:chExt cx="533400" cy="762000"/>
          </a:xfrm>
        </p:grpSpPr>
        <p:sp>
          <p:nvSpPr>
            <p:cNvPr id="10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9" name="Gruppieren 118"/>
          <p:cNvGrpSpPr/>
          <p:nvPr/>
        </p:nvGrpSpPr>
        <p:grpSpPr>
          <a:xfrm>
            <a:off x="3352800" y="2209800"/>
            <a:ext cx="533400" cy="762000"/>
            <a:chOff x="1524000" y="3048000"/>
            <a:chExt cx="533400" cy="762000"/>
          </a:xfrm>
        </p:grpSpPr>
        <p:grpSp>
          <p:nvGrpSpPr>
            <p:cNvPr id="120" name="Gruppieren 119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2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3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0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1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2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1" name="Ellipse 120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55" name="Gerade Verbindung 154"/>
          <p:cNvCxnSpPr/>
          <p:nvPr/>
        </p:nvCxnSpPr>
        <p:spPr bwMode="auto">
          <a:xfrm>
            <a:off x="3352800" y="2590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 flipH="1">
            <a:off x="3907097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>
            <a:off x="46482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4627303" y="2209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9" name="Gruppieren 158"/>
          <p:cNvGrpSpPr/>
          <p:nvPr/>
        </p:nvGrpSpPr>
        <p:grpSpPr>
          <a:xfrm>
            <a:off x="4474903" y="2971800"/>
            <a:ext cx="533400" cy="762000"/>
            <a:chOff x="1600200" y="4419600"/>
            <a:chExt cx="533400" cy="762000"/>
          </a:xfrm>
        </p:grpSpPr>
        <p:sp>
          <p:nvSpPr>
            <p:cNvPr id="16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6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68" name="Gruppieren 167"/>
          <p:cNvGrpSpPr/>
          <p:nvPr/>
        </p:nvGrpSpPr>
        <p:grpSpPr>
          <a:xfrm>
            <a:off x="4474903" y="2209800"/>
            <a:ext cx="533400" cy="762000"/>
            <a:chOff x="1524000" y="3048000"/>
            <a:chExt cx="533400" cy="762000"/>
          </a:xfrm>
        </p:grpSpPr>
        <p:grpSp>
          <p:nvGrpSpPr>
            <p:cNvPr id="169" name="Gruppieren 168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71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2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3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4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5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6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77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78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70" name="Ellipse 169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79" name="Gerade Verbindung 178"/>
          <p:cNvCxnSpPr/>
          <p:nvPr/>
        </p:nvCxnSpPr>
        <p:spPr bwMode="auto">
          <a:xfrm>
            <a:off x="4474903" y="2590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 Verbindung 179"/>
          <p:cNvCxnSpPr/>
          <p:nvPr/>
        </p:nvCxnSpPr>
        <p:spPr bwMode="auto">
          <a:xfrm flipH="1">
            <a:off x="5029200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Gerade Verbindung 180"/>
          <p:cNvCxnSpPr/>
          <p:nvPr/>
        </p:nvCxnSpPr>
        <p:spPr bwMode="auto">
          <a:xfrm flipH="1">
            <a:off x="1752600" y="4191000"/>
            <a:ext cx="609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 flipV="1">
            <a:off x="1752600" y="29718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5735897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5715000" y="2209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9" name="Gruppieren 108"/>
          <p:cNvGrpSpPr/>
          <p:nvPr/>
        </p:nvGrpSpPr>
        <p:grpSpPr>
          <a:xfrm>
            <a:off x="5562600" y="2971800"/>
            <a:ext cx="533400" cy="762000"/>
            <a:chOff x="1600200" y="4419600"/>
            <a:chExt cx="533400" cy="762000"/>
          </a:xfrm>
        </p:grpSpPr>
        <p:sp>
          <p:nvSpPr>
            <p:cNvPr id="11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8" name="Gruppieren 117"/>
          <p:cNvGrpSpPr/>
          <p:nvPr/>
        </p:nvGrpSpPr>
        <p:grpSpPr>
          <a:xfrm>
            <a:off x="5562600" y="2209800"/>
            <a:ext cx="533400" cy="762000"/>
            <a:chOff x="1524000" y="3048000"/>
            <a:chExt cx="533400" cy="762000"/>
          </a:xfrm>
        </p:grpSpPr>
        <p:grpSp>
          <p:nvGrpSpPr>
            <p:cNvPr id="124" name="Gruppieren 123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3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5" name="Ellipse 124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34" name="Gerade Verbindung 133"/>
          <p:cNvCxnSpPr/>
          <p:nvPr/>
        </p:nvCxnSpPr>
        <p:spPr bwMode="auto">
          <a:xfrm>
            <a:off x="5562600" y="2590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 flipH="1">
            <a:off x="6116897" y="2971800"/>
            <a:ext cx="58870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Gerade Verbindung 3"/>
          <p:cNvCxnSpPr/>
          <p:nvPr/>
        </p:nvCxnSpPr>
        <p:spPr bwMode="auto">
          <a:xfrm>
            <a:off x="7848600" y="29718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6878897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>
            <a:off x="6858000" y="2209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2" name="Gruppieren 141"/>
          <p:cNvGrpSpPr/>
          <p:nvPr/>
        </p:nvGrpSpPr>
        <p:grpSpPr>
          <a:xfrm>
            <a:off x="6705600" y="2971800"/>
            <a:ext cx="533400" cy="762000"/>
            <a:chOff x="1600200" y="4419600"/>
            <a:chExt cx="533400" cy="762000"/>
          </a:xfrm>
        </p:grpSpPr>
        <p:sp>
          <p:nvSpPr>
            <p:cNvPr id="14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8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84" name="Gruppieren 183"/>
          <p:cNvGrpSpPr/>
          <p:nvPr/>
        </p:nvGrpSpPr>
        <p:grpSpPr>
          <a:xfrm>
            <a:off x="6705600" y="2209800"/>
            <a:ext cx="533400" cy="762000"/>
            <a:chOff x="1524000" y="3048000"/>
            <a:chExt cx="533400" cy="762000"/>
          </a:xfrm>
        </p:grpSpPr>
        <p:grpSp>
          <p:nvGrpSpPr>
            <p:cNvPr id="185" name="Gruppieren 18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87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8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9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0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1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2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9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86" name="Ellipse 18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95" name="Gerade Verbindung 194"/>
          <p:cNvCxnSpPr/>
          <p:nvPr/>
        </p:nvCxnSpPr>
        <p:spPr bwMode="auto">
          <a:xfrm>
            <a:off x="6705600" y="2590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/>
          <p:nvPr/>
        </p:nvCxnSpPr>
        <p:spPr bwMode="auto">
          <a:xfrm flipH="1">
            <a:off x="7259897" y="2971800"/>
            <a:ext cx="58870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feld 2"/>
          <p:cNvSpPr txBox="1"/>
          <p:nvPr/>
        </p:nvSpPr>
        <p:spPr>
          <a:xfrm>
            <a:off x="549773" y="5181600"/>
            <a:ext cx="609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01010</a:t>
            </a:r>
            <a:endParaRPr lang="de-DE" dirty="0"/>
          </a:p>
        </p:txBody>
      </p:sp>
      <p:cxnSp>
        <p:nvCxnSpPr>
          <p:cNvPr id="11" name="Gerade Verbindung mit Pfeil 10"/>
          <p:cNvCxnSpPr/>
          <p:nvPr/>
        </p:nvCxnSpPr>
        <p:spPr bwMode="auto">
          <a:xfrm flipH="1">
            <a:off x="152538" y="6172200"/>
            <a:ext cx="8762862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V="1">
            <a:off x="152538" y="53340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mit Pfeil 14"/>
          <p:cNvCxnSpPr/>
          <p:nvPr/>
        </p:nvCxnSpPr>
        <p:spPr bwMode="auto">
          <a:xfrm>
            <a:off x="152538" y="53340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mit Pfeil 16"/>
          <p:cNvCxnSpPr/>
          <p:nvPr/>
        </p:nvCxnSpPr>
        <p:spPr bwMode="auto">
          <a:xfrm>
            <a:off x="1905000" y="1905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feld 17"/>
          <p:cNvSpPr txBox="1"/>
          <p:nvPr/>
        </p:nvSpPr>
        <p:spPr>
          <a:xfrm>
            <a:off x="1691119" y="1600200"/>
            <a:ext cx="13083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 = Delay * 2 * n</a:t>
            </a:r>
            <a:endParaRPr lang="de-DE" dirty="0"/>
          </a:p>
        </p:txBody>
      </p:sp>
      <p:sp>
        <p:nvSpPr>
          <p:cNvPr id="212" name="Textfeld 211"/>
          <p:cNvSpPr txBox="1"/>
          <p:nvPr/>
        </p:nvSpPr>
        <p:spPr>
          <a:xfrm>
            <a:off x="1295538" y="5181600"/>
            <a:ext cx="609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11010</a:t>
            </a:r>
            <a:endParaRPr lang="de-DE" dirty="0"/>
          </a:p>
        </p:txBody>
      </p:sp>
      <p:sp>
        <p:nvSpPr>
          <p:cNvPr id="213" name="Textfeld 212"/>
          <p:cNvSpPr txBox="1"/>
          <p:nvPr/>
        </p:nvSpPr>
        <p:spPr>
          <a:xfrm>
            <a:off x="2057538" y="5181600"/>
            <a:ext cx="609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10010</a:t>
            </a:r>
            <a:endParaRPr lang="de-DE" dirty="0"/>
          </a:p>
        </p:txBody>
      </p:sp>
      <p:sp>
        <p:nvSpPr>
          <p:cNvPr id="214" name="Textfeld 213"/>
          <p:cNvSpPr txBox="1"/>
          <p:nvPr/>
        </p:nvSpPr>
        <p:spPr>
          <a:xfrm>
            <a:off x="2819400" y="5181600"/>
            <a:ext cx="609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10110</a:t>
            </a:r>
            <a:endParaRPr lang="de-DE" dirty="0"/>
          </a:p>
        </p:txBody>
      </p:sp>
      <p:sp>
        <p:nvSpPr>
          <p:cNvPr id="215" name="Textfeld 214"/>
          <p:cNvSpPr txBox="1"/>
          <p:nvPr/>
        </p:nvSpPr>
        <p:spPr>
          <a:xfrm>
            <a:off x="3657600" y="5181600"/>
            <a:ext cx="609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10100</a:t>
            </a:r>
            <a:endParaRPr lang="de-DE" dirty="0"/>
          </a:p>
        </p:txBody>
      </p:sp>
      <p:sp>
        <p:nvSpPr>
          <p:cNvPr id="216" name="Textfeld 215"/>
          <p:cNvSpPr txBox="1"/>
          <p:nvPr/>
        </p:nvSpPr>
        <p:spPr>
          <a:xfrm>
            <a:off x="4495800" y="5181600"/>
            <a:ext cx="609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10101</a:t>
            </a:r>
            <a:endParaRPr lang="de-DE" dirty="0"/>
          </a:p>
        </p:txBody>
      </p:sp>
      <p:sp>
        <p:nvSpPr>
          <p:cNvPr id="217" name="Textfeld 216"/>
          <p:cNvSpPr txBox="1"/>
          <p:nvPr/>
        </p:nvSpPr>
        <p:spPr>
          <a:xfrm>
            <a:off x="5410200" y="5181600"/>
            <a:ext cx="609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00101</a:t>
            </a:r>
            <a:endParaRPr lang="de-DE" dirty="0"/>
          </a:p>
        </p:txBody>
      </p:sp>
      <p:sp>
        <p:nvSpPr>
          <p:cNvPr id="218" name="Textfeld 217"/>
          <p:cNvSpPr txBox="1"/>
          <p:nvPr/>
        </p:nvSpPr>
        <p:spPr>
          <a:xfrm>
            <a:off x="6248400" y="5181600"/>
            <a:ext cx="609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01101</a:t>
            </a:r>
            <a:endParaRPr lang="de-DE" dirty="0"/>
          </a:p>
        </p:txBody>
      </p:sp>
      <p:sp>
        <p:nvSpPr>
          <p:cNvPr id="219" name="Textfeld 218"/>
          <p:cNvSpPr txBox="1"/>
          <p:nvPr/>
        </p:nvSpPr>
        <p:spPr>
          <a:xfrm>
            <a:off x="7086600" y="5181600"/>
            <a:ext cx="609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01001</a:t>
            </a:r>
            <a:endParaRPr lang="de-DE" dirty="0"/>
          </a:p>
        </p:txBody>
      </p:sp>
      <p:sp>
        <p:nvSpPr>
          <p:cNvPr id="220" name="Textfeld 219"/>
          <p:cNvSpPr txBox="1"/>
          <p:nvPr/>
        </p:nvSpPr>
        <p:spPr>
          <a:xfrm>
            <a:off x="7924800" y="5181600"/>
            <a:ext cx="5980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01011</a:t>
            </a:r>
            <a:endParaRPr lang="de-DE" dirty="0"/>
          </a:p>
        </p:txBody>
      </p:sp>
      <p:cxnSp>
        <p:nvCxnSpPr>
          <p:cNvPr id="221" name="Gerade Verbindung 220"/>
          <p:cNvCxnSpPr/>
          <p:nvPr/>
        </p:nvCxnSpPr>
        <p:spPr bwMode="auto">
          <a:xfrm flipV="1">
            <a:off x="8915400" y="53340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2" name="Gerade Verbindung mit Pfeil 221"/>
          <p:cNvCxnSpPr/>
          <p:nvPr/>
        </p:nvCxnSpPr>
        <p:spPr bwMode="auto">
          <a:xfrm>
            <a:off x="8686800" y="53340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/>
          <p:nvPr/>
        </p:nvCxnSpPr>
        <p:spPr bwMode="auto">
          <a:xfrm>
            <a:off x="3124200" y="2971800"/>
            <a:ext cx="0" cy="1752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3" name="Gerade Verbindung mit Pfeil 222"/>
          <p:cNvCxnSpPr/>
          <p:nvPr/>
        </p:nvCxnSpPr>
        <p:spPr bwMode="auto">
          <a:xfrm>
            <a:off x="4267200" y="2971800"/>
            <a:ext cx="0" cy="1752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4" name="Gerade Verbindung mit Pfeil 223"/>
          <p:cNvCxnSpPr/>
          <p:nvPr/>
        </p:nvCxnSpPr>
        <p:spPr bwMode="auto">
          <a:xfrm>
            <a:off x="5334000" y="2971800"/>
            <a:ext cx="0" cy="1752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" name="Gerade Verbindung mit Pfeil 224"/>
          <p:cNvCxnSpPr/>
          <p:nvPr/>
        </p:nvCxnSpPr>
        <p:spPr bwMode="auto">
          <a:xfrm>
            <a:off x="6477000" y="2971800"/>
            <a:ext cx="0" cy="1752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" name="Gerade Verbindung mit Pfeil 225"/>
          <p:cNvCxnSpPr/>
          <p:nvPr/>
        </p:nvCxnSpPr>
        <p:spPr bwMode="auto">
          <a:xfrm>
            <a:off x="7848600" y="2971800"/>
            <a:ext cx="0" cy="1752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2534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26670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514600" y="1447800"/>
            <a:ext cx="63049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H="1">
            <a:off x="1752600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2" name="Gruppieren 71"/>
          <p:cNvGrpSpPr/>
          <p:nvPr/>
        </p:nvGrpSpPr>
        <p:grpSpPr>
          <a:xfrm>
            <a:off x="2286000" y="2971800"/>
            <a:ext cx="533400" cy="762000"/>
            <a:chOff x="1600200" y="4419600"/>
            <a:chExt cx="533400" cy="762000"/>
          </a:xfrm>
        </p:grpSpPr>
        <p:sp>
          <p:nvSpPr>
            <p:cNvPr id="7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Gruppieren 82"/>
          <p:cNvGrpSpPr/>
          <p:nvPr/>
        </p:nvGrpSpPr>
        <p:grpSpPr>
          <a:xfrm>
            <a:off x="2286000" y="2209800"/>
            <a:ext cx="533400" cy="762000"/>
            <a:chOff x="1524000" y="3048000"/>
            <a:chExt cx="533400" cy="762000"/>
          </a:xfrm>
        </p:grpSpPr>
        <p:grpSp>
          <p:nvGrpSpPr>
            <p:cNvPr id="84" name="Gruppieren 83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86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9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9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85" name="Ellipse 84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95" name="Gerade Verbindung 94"/>
          <p:cNvCxnSpPr/>
          <p:nvPr/>
        </p:nvCxnSpPr>
        <p:spPr bwMode="auto">
          <a:xfrm>
            <a:off x="2286000" y="2590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H="1">
            <a:off x="2819400" y="2971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>
            <a:off x="3352800" y="2971800"/>
            <a:ext cx="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H="1">
            <a:off x="3124200" y="3962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Gerade Verbindung 196"/>
          <p:cNvCxnSpPr/>
          <p:nvPr/>
        </p:nvCxnSpPr>
        <p:spPr bwMode="auto">
          <a:xfrm flipH="1">
            <a:off x="3124200" y="4038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Gerade Verbindung 207"/>
          <p:cNvCxnSpPr/>
          <p:nvPr/>
        </p:nvCxnSpPr>
        <p:spPr bwMode="auto">
          <a:xfrm>
            <a:off x="3352800" y="4038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Gerade Verbindung 208"/>
          <p:cNvCxnSpPr/>
          <p:nvPr/>
        </p:nvCxnSpPr>
        <p:spPr bwMode="auto">
          <a:xfrm flipH="1">
            <a:off x="3200400" y="4495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0" name="Gruppieren 209"/>
          <p:cNvGrpSpPr/>
          <p:nvPr/>
        </p:nvGrpSpPr>
        <p:grpSpPr>
          <a:xfrm>
            <a:off x="2286000" y="3733800"/>
            <a:ext cx="533400" cy="762000"/>
            <a:chOff x="1600200" y="4419600"/>
            <a:chExt cx="533400" cy="762000"/>
          </a:xfrm>
        </p:grpSpPr>
        <p:sp>
          <p:nvSpPr>
            <p:cNvPr id="21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1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19" name="Gruppieren 218"/>
          <p:cNvGrpSpPr/>
          <p:nvPr/>
        </p:nvGrpSpPr>
        <p:grpSpPr>
          <a:xfrm>
            <a:off x="2286000" y="1447800"/>
            <a:ext cx="533400" cy="762000"/>
            <a:chOff x="1524000" y="3048000"/>
            <a:chExt cx="533400" cy="762000"/>
          </a:xfrm>
        </p:grpSpPr>
        <p:grpSp>
          <p:nvGrpSpPr>
            <p:cNvPr id="220" name="Gruppieren 219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222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3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4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5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6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7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28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29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21" name="Ellipse 220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 flipH="1">
            <a:off x="1752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" name="Gerade Verbindung 229"/>
          <p:cNvCxnSpPr/>
          <p:nvPr/>
        </p:nvCxnSpPr>
        <p:spPr bwMode="auto">
          <a:xfrm flipH="1">
            <a:off x="1752600" y="182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1591441" y="3810000"/>
            <a:ext cx="857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VCcontrol</a:t>
            </a:r>
            <a:endParaRPr lang="de-DE" dirty="0"/>
          </a:p>
        </p:txBody>
      </p:sp>
      <p:sp>
        <p:nvSpPr>
          <p:cNvPr id="231" name="Textfeld 230"/>
          <p:cNvSpPr txBox="1"/>
          <p:nvPr/>
        </p:nvSpPr>
        <p:spPr>
          <a:xfrm>
            <a:off x="1600200" y="1600200"/>
            <a:ext cx="6880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VConst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937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LC</a:t>
            </a:r>
            <a:endParaRPr lang="de-DE" dirty="0"/>
          </a:p>
        </p:txBody>
      </p:sp>
      <p:cxnSp>
        <p:nvCxnSpPr>
          <p:cNvPr id="97" name="Gerade Verbindung 96"/>
          <p:cNvCxnSpPr/>
          <p:nvPr/>
        </p:nvCxnSpPr>
        <p:spPr bwMode="auto">
          <a:xfrm>
            <a:off x="2209800" y="47244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0" name="Gruppieren 99"/>
          <p:cNvGrpSpPr/>
          <p:nvPr/>
        </p:nvGrpSpPr>
        <p:grpSpPr>
          <a:xfrm>
            <a:off x="1676400" y="3962400"/>
            <a:ext cx="533400" cy="762000"/>
            <a:chOff x="1600200" y="4419600"/>
            <a:chExt cx="533400" cy="762000"/>
          </a:xfrm>
        </p:grpSpPr>
        <p:sp>
          <p:nvSpPr>
            <p:cNvPr id="10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97" name="Gruppieren 196"/>
          <p:cNvGrpSpPr/>
          <p:nvPr/>
        </p:nvGrpSpPr>
        <p:grpSpPr>
          <a:xfrm flipH="1">
            <a:off x="3048000" y="3962400"/>
            <a:ext cx="533400" cy="762000"/>
            <a:chOff x="1600200" y="4419600"/>
            <a:chExt cx="533400" cy="762000"/>
          </a:xfrm>
        </p:grpSpPr>
        <p:sp>
          <p:nvSpPr>
            <p:cNvPr id="19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0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6" name="Gerade Verbindung 5"/>
          <p:cNvCxnSpPr/>
          <p:nvPr/>
        </p:nvCxnSpPr>
        <p:spPr bwMode="auto">
          <a:xfrm>
            <a:off x="2667000" y="4724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V="1">
            <a:off x="2209800" y="28956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Rechteck 11"/>
          <p:cNvSpPr/>
          <p:nvPr/>
        </p:nvSpPr>
        <p:spPr bwMode="auto">
          <a:xfrm>
            <a:off x="2057400" y="2362200"/>
            <a:ext cx="3048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L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1447800" y="21336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>
            <a:off x="1219200" y="2667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Gerade Verbindung 205"/>
          <p:cNvCxnSpPr/>
          <p:nvPr/>
        </p:nvCxnSpPr>
        <p:spPr bwMode="auto">
          <a:xfrm>
            <a:off x="1219200" y="2743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Gerade Verbindung 206"/>
          <p:cNvCxnSpPr/>
          <p:nvPr/>
        </p:nvCxnSpPr>
        <p:spPr bwMode="auto">
          <a:xfrm>
            <a:off x="1447800" y="2743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>
            <a:stCxn id="12" idx="0"/>
          </p:cNvCxnSpPr>
          <p:nvPr/>
        </p:nvCxnSpPr>
        <p:spPr bwMode="auto">
          <a:xfrm flipV="1">
            <a:off x="2209800" y="2133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 flipH="1">
            <a:off x="1219200" y="2133600"/>
            <a:ext cx="1219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Gerade Verbindung 207"/>
          <p:cNvCxnSpPr/>
          <p:nvPr/>
        </p:nvCxnSpPr>
        <p:spPr bwMode="auto">
          <a:xfrm flipH="1">
            <a:off x="1447800" y="3124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Ellipse 29"/>
          <p:cNvSpPr/>
          <p:nvPr/>
        </p:nvSpPr>
        <p:spPr bwMode="auto">
          <a:xfrm>
            <a:off x="2514600" y="5181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9" name="Ellipse 208"/>
          <p:cNvSpPr/>
          <p:nvPr/>
        </p:nvSpPr>
        <p:spPr bwMode="auto">
          <a:xfrm>
            <a:off x="2514600" y="5410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0" name="Gerade Verbindung 209"/>
          <p:cNvCxnSpPr/>
          <p:nvPr/>
        </p:nvCxnSpPr>
        <p:spPr bwMode="auto">
          <a:xfrm>
            <a:off x="2667000" y="5715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8" name="Gerade Verbindung 227"/>
          <p:cNvCxnSpPr/>
          <p:nvPr/>
        </p:nvCxnSpPr>
        <p:spPr bwMode="auto">
          <a:xfrm flipH="1">
            <a:off x="2514600" y="6019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2" name="Gerade Verbindung 231"/>
          <p:cNvCxnSpPr/>
          <p:nvPr/>
        </p:nvCxnSpPr>
        <p:spPr bwMode="auto">
          <a:xfrm flipV="1">
            <a:off x="1676400" y="3962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4" name="Gerade Verbindung 233"/>
          <p:cNvCxnSpPr>
            <a:endCxn id="203" idx="1"/>
          </p:cNvCxnSpPr>
          <p:nvPr/>
        </p:nvCxnSpPr>
        <p:spPr bwMode="auto">
          <a:xfrm>
            <a:off x="1676400" y="3962400"/>
            <a:ext cx="13715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" name="Gerade Verbindung 235"/>
          <p:cNvCxnSpPr>
            <a:stCxn id="106" idx="1"/>
          </p:cNvCxnSpPr>
          <p:nvPr/>
        </p:nvCxnSpPr>
        <p:spPr bwMode="auto">
          <a:xfrm flipH="1" flipV="1">
            <a:off x="2209800" y="3733800"/>
            <a:ext cx="1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1" name="Gerade Verbindung 210"/>
          <p:cNvCxnSpPr/>
          <p:nvPr/>
        </p:nvCxnSpPr>
        <p:spPr bwMode="auto">
          <a:xfrm flipH="1" flipV="1">
            <a:off x="3048000" y="3733800"/>
            <a:ext cx="2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7" name="Gerade Verbindung 236"/>
          <p:cNvCxnSpPr/>
          <p:nvPr/>
        </p:nvCxnSpPr>
        <p:spPr bwMode="auto">
          <a:xfrm>
            <a:off x="2209800" y="3886200"/>
            <a:ext cx="1371599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8" name="Gerade Verbindung 237"/>
          <p:cNvCxnSpPr/>
          <p:nvPr/>
        </p:nvCxnSpPr>
        <p:spPr bwMode="auto">
          <a:xfrm flipV="1">
            <a:off x="3581400" y="3886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1" name="Gruppieren 250"/>
          <p:cNvGrpSpPr/>
          <p:nvPr/>
        </p:nvGrpSpPr>
        <p:grpSpPr>
          <a:xfrm flipH="1">
            <a:off x="2819400" y="2133600"/>
            <a:ext cx="1219200" cy="1295400"/>
            <a:chOff x="2895600" y="2133600"/>
            <a:chExt cx="1219200" cy="1295400"/>
          </a:xfrm>
        </p:grpSpPr>
        <p:cxnSp>
          <p:nvCxnSpPr>
            <p:cNvPr id="242" name="Gerade Verbindung 241"/>
            <p:cNvCxnSpPr/>
            <p:nvPr/>
          </p:nvCxnSpPr>
          <p:spPr bwMode="auto">
            <a:xfrm flipV="1">
              <a:off x="3886200" y="2895600"/>
              <a:ext cx="0" cy="533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3" name="Rechteck 242"/>
            <p:cNvSpPr/>
            <p:nvPr/>
          </p:nvSpPr>
          <p:spPr bwMode="auto">
            <a:xfrm>
              <a:off x="3733800" y="2362200"/>
              <a:ext cx="304800" cy="5334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L</a:t>
              </a:r>
              <a:endPara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44" name="Gerade Verbindung 243"/>
            <p:cNvCxnSpPr/>
            <p:nvPr/>
          </p:nvCxnSpPr>
          <p:spPr bwMode="auto">
            <a:xfrm>
              <a:off x="3124200" y="2133600"/>
              <a:ext cx="0" cy="533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5" name="Gerade Verbindung 244"/>
            <p:cNvCxnSpPr/>
            <p:nvPr/>
          </p:nvCxnSpPr>
          <p:spPr bwMode="auto">
            <a:xfrm>
              <a:off x="2895600" y="26670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6" name="Gerade Verbindung 245"/>
            <p:cNvCxnSpPr/>
            <p:nvPr/>
          </p:nvCxnSpPr>
          <p:spPr bwMode="auto">
            <a:xfrm>
              <a:off x="2895600" y="27432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7" name="Gerade Verbindung 246"/>
            <p:cNvCxnSpPr/>
            <p:nvPr/>
          </p:nvCxnSpPr>
          <p:spPr bwMode="auto">
            <a:xfrm>
              <a:off x="3124200" y="27432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8" name="Gerade Verbindung 247"/>
            <p:cNvCxnSpPr>
              <a:stCxn id="243" idx="0"/>
            </p:cNvCxnSpPr>
            <p:nvPr/>
          </p:nvCxnSpPr>
          <p:spPr bwMode="auto">
            <a:xfrm flipV="1">
              <a:off x="3886200" y="2133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9" name="Gerade Verbindung 248"/>
            <p:cNvCxnSpPr/>
            <p:nvPr/>
          </p:nvCxnSpPr>
          <p:spPr bwMode="auto">
            <a:xfrm flipH="1">
              <a:off x="2895600" y="2133600"/>
              <a:ext cx="1219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0" name="Gerade Verbindung 249"/>
            <p:cNvCxnSpPr/>
            <p:nvPr/>
          </p:nvCxnSpPr>
          <p:spPr bwMode="auto">
            <a:xfrm flipH="1">
              <a:off x="3124200" y="31242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53" name="Gerade Verbindung mit Pfeil 252"/>
          <p:cNvCxnSpPr/>
          <p:nvPr/>
        </p:nvCxnSpPr>
        <p:spPr bwMode="auto">
          <a:xfrm>
            <a:off x="2667000" y="35052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feld 31"/>
          <p:cNvSpPr txBox="1"/>
          <p:nvPr/>
        </p:nvSpPr>
        <p:spPr>
          <a:xfrm>
            <a:off x="3276600" y="3505200"/>
            <a:ext cx="1659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Negativer Widerstand</a:t>
            </a:r>
            <a:endParaRPr lang="de-DE" dirty="0"/>
          </a:p>
        </p:txBody>
      </p:sp>
      <p:cxnSp>
        <p:nvCxnSpPr>
          <p:cNvPr id="34" name="Gerade Verbindung mit Pfeil 33"/>
          <p:cNvCxnSpPr/>
          <p:nvPr/>
        </p:nvCxnSpPr>
        <p:spPr bwMode="auto">
          <a:xfrm flipH="1">
            <a:off x="3581400" y="2438400"/>
            <a:ext cx="4572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" name="Gerade Verbindung mit Pfeil 255"/>
          <p:cNvCxnSpPr/>
          <p:nvPr/>
        </p:nvCxnSpPr>
        <p:spPr bwMode="auto">
          <a:xfrm flipH="1">
            <a:off x="1219200" y="2438400"/>
            <a:ext cx="4572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/>
          <p:cNvCxnSpPr/>
          <p:nvPr/>
        </p:nvCxnSpPr>
        <p:spPr bwMode="auto">
          <a:xfrm flipH="1">
            <a:off x="4267200" y="27432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7" name="Textfeld 256"/>
          <p:cNvSpPr txBox="1"/>
          <p:nvPr/>
        </p:nvSpPr>
        <p:spPr>
          <a:xfrm>
            <a:off x="3962400" y="2514600"/>
            <a:ext cx="169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Variabler Kondensator</a:t>
            </a:r>
            <a:endParaRPr lang="de-DE" dirty="0"/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2209800" y="3429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9" name="Gerade Verbindung 258"/>
          <p:cNvCxnSpPr/>
          <p:nvPr/>
        </p:nvCxnSpPr>
        <p:spPr bwMode="auto">
          <a:xfrm>
            <a:off x="3048000" y="3429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2667000" y="35052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3" name="Gerade Verbindung 262"/>
          <p:cNvCxnSpPr/>
          <p:nvPr/>
        </p:nvCxnSpPr>
        <p:spPr bwMode="auto">
          <a:xfrm flipH="1">
            <a:off x="6781800" y="1828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4" name="Gerade Verbindung 263"/>
          <p:cNvCxnSpPr/>
          <p:nvPr/>
        </p:nvCxnSpPr>
        <p:spPr bwMode="auto">
          <a:xfrm flipH="1">
            <a:off x="6553200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5" name="Gerade Verbindung 264"/>
          <p:cNvCxnSpPr/>
          <p:nvPr/>
        </p:nvCxnSpPr>
        <p:spPr bwMode="auto">
          <a:xfrm flipH="1">
            <a:off x="6553200" y="243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" name="Gerade Verbindung 265"/>
          <p:cNvCxnSpPr/>
          <p:nvPr/>
        </p:nvCxnSpPr>
        <p:spPr bwMode="auto">
          <a:xfrm flipH="1">
            <a:off x="6781800" y="2438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9" name="Gerade Verbindung 268"/>
          <p:cNvCxnSpPr/>
          <p:nvPr/>
        </p:nvCxnSpPr>
        <p:spPr bwMode="auto">
          <a:xfrm flipH="1">
            <a:off x="6629400" y="2819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0" name="Gerade Verbindung 269"/>
          <p:cNvCxnSpPr/>
          <p:nvPr/>
        </p:nvCxnSpPr>
        <p:spPr bwMode="auto">
          <a:xfrm flipH="1">
            <a:off x="6781800" y="2971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1" name="Gerade Verbindung 270"/>
          <p:cNvCxnSpPr/>
          <p:nvPr/>
        </p:nvCxnSpPr>
        <p:spPr bwMode="auto">
          <a:xfrm flipH="1">
            <a:off x="7391400" y="1828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2" name="Gerade Verbindung 271"/>
          <p:cNvCxnSpPr/>
          <p:nvPr/>
        </p:nvCxnSpPr>
        <p:spPr bwMode="auto">
          <a:xfrm flipH="1">
            <a:off x="7162800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3" name="Gerade Verbindung 272"/>
          <p:cNvCxnSpPr/>
          <p:nvPr/>
        </p:nvCxnSpPr>
        <p:spPr bwMode="auto">
          <a:xfrm flipH="1">
            <a:off x="7162800" y="243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4" name="Gerade Verbindung 273"/>
          <p:cNvCxnSpPr/>
          <p:nvPr/>
        </p:nvCxnSpPr>
        <p:spPr bwMode="auto">
          <a:xfrm flipH="1">
            <a:off x="7391400" y="2438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5" name="Gerade Verbindung 274"/>
          <p:cNvCxnSpPr/>
          <p:nvPr/>
        </p:nvCxnSpPr>
        <p:spPr bwMode="auto">
          <a:xfrm flipH="1">
            <a:off x="7239000" y="2819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" name="Gerade Verbindung 275"/>
          <p:cNvCxnSpPr/>
          <p:nvPr/>
        </p:nvCxnSpPr>
        <p:spPr bwMode="auto">
          <a:xfrm flipH="1">
            <a:off x="7391400" y="2971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7" name="Gerade Verbindung 276"/>
          <p:cNvCxnSpPr/>
          <p:nvPr/>
        </p:nvCxnSpPr>
        <p:spPr bwMode="auto">
          <a:xfrm flipH="1">
            <a:off x="8001000" y="1828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8" name="Gerade Verbindung 277"/>
          <p:cNvCxnSpPr/>
          <p:nvPr/>
        </p:nvCxnSpPr>
        <p:spPr bwMode="auto">
          <a:xfrm flipH="1">
            <a:off x="7772400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9" name="Gerade Verbindung 278"/>
          <p:cNvCxnSpPr/>
          <p:nvPr/>
        </p:nvCxnSpPr>
        <p:spPr bwMode="auto">
          <a:xfrm flipH="1">
            <a:off x="7772400" y="243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0" name="Gerade Verbindung 279"/>
          <p:cNvCxnSpPr/>
          <p:nvPr/>
        </p:nvCxnSpPr>
        <p:spPr bwMode="auto">
          <a:xfrm flipH="1">
            <a:off x="8001000" y="2438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1" name="Gerade Verbindung 280"/>
          <p:cNvCxnSpPr/>
          <p:nvPr/>
        </p:nvCxnSpPr>
        <p:spPr bwMode="auto">
          <a:xfrm flipH="1">
            <a:off x="7848600" y="2819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2" name="Gerade Verbindung 281"/>
          <p:cNvCxnSpPr/>
          <p:nvPr/>
        </p:nvCxnSpPr>
        <p:spPr bwMode="auto">
          <a:xfrm flipH="1">
            <a:off x="8001000" y="2971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3" name="Gerade Verbindung 282"/>
          <p:cNvCxnSpPr/>
          <p:nvPr/>
        </p:nvCxnSpPr>
        <p:spPr bwMode="auto">
          <a:xfrm flipH="1">
            <a:off x="8763000" y="1828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4" name="Gerade Verbindung 283"/>
          <p:cNvCxnSpPr/>
          <p:nvPr/>
        </p:nvCxnSpPr>
        <p:spPr bwMode="auto">
          <a:xfrm flipH="1">
            <a:off x="8534400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5" name="Gerade Verbindung 284"/>
          <p:cNvCxnSpPr/>
          <p:nvPr/>
        </p:nvCxnSpPr>
        <p:spPr bwMode="auto">
          <a:xfrm flipH="1">
            <a:off x="8534400" y="243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" name="Gerade Verbindung 285"/>
          <p:cNvCxnSpPr/>
          <p:nvPr/>
        </p:nvCxnSpPr>
        <p:spPr bwMode="auto">
          <a:xfrm flipH="1">
            <a:off x="8763000" y="2438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7" name="Gerade Verbindung 286"/>
          <p:cNvCxnSpPr/>
          <p:nvPr/>
        </p:nvCxnSpPr>
        <p:spPr bwMode="auto">
          <a:xfrm flipH="1">
            <a:off x="8610600" y="2819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8" name="Gerade Verbindung 287"/>
          <p:cNvCxnSpPr/>
          <p:nvPr/>
        </p:nvCxnSpPr>
        <p:spPr bwMode="auto">
          <a:xfrm flipH="1">
            <a:off x="8763000" y="2971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mit Pfeil 46"/>
          <p:cNvCxnSpPr/>
          <p:nvPr/>
        </p:nvCxnSpPr>
        <p:spPr bwMode="auto">
          <a:xfrm>
            <a:off x="6400800" y="2895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9" name="Gerade Verbindung mit Pfeil 288"/>
          <p:cNvCxnSpPr/>
          <p:nvPr/>
        </p:nvCxnSpPr>
        <p:spPr bwMode="auto">
          <a:xfrm>
            <a:off x="7010400" y="2895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>
            <a:off x="6400800" y="28956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0" name="Gerade Verbindung 289"/>
          <p:cNvCxnSpPr/>
          <p:nvPr/>
        </p:nvCxnSpPr>
        <p:spPr bwMode="auto">
          <a:xfrm>
            <a:off x="7010400" y="28956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1" name="Gerade Verbindung mit Pfeil 290"/>
          <p:cNvCxnSpPr/>
          <p:nvPr/>
        </p:nvCxnSpPr>
        <p:spPr bwMode="auto">
          <a:xfrm>
            <a:off x="7620000" y="2895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2" name="Gerade Verbindung 291"/>
          <p:cNvCxnSpPr/>
          <p:nvPr/>
        </p:nvCxnSpPr>
        <p:spPr bwMode="auto">
          <a:xfrm>
            <a:off x="7620000" y="28956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3" name="Gerade Verbindung mit Pfeil 292"/>
          <p:cNvCxnSpPr/>
          <p:nvPr/>
        </p:nvCxnSpPr>
        <p:spPr bwMode="auto">
          <a:xfrm>
            <a:off x="8382000" y="2895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4" name="Gerade Verbindung 293"/>
          <p:cNvCxnSpPr/>
          <p:nvPr/>
        </p:nvCxnSpPr>
        <p:spPr bwMode="auto">
          <a:xfrm>
            <a:off x="8382000" y="28956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6629400" y="18288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Rechteck 51"/>
          <p:cNvSpPr/>
          <p:nvPr/>
        </p:nvSpPr>
        <p:spPr bwMode="auto">
          <a:xfrm>
            <a:off x="6172200" y="3962400"/>
            <a:ext cx="23622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Dekoder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mit Pfeil 53"/>
          <p:cNvCxnSpPr>
            <a:endCxn id="52" idx="1"/>
          </p:cNvCxnSpPr>
          <p:nvPr/>
        </p:nvCxnSpPr>
        <p:spPr bwMode="auto">
          <a:xfrm>
            <a:off x="5562600" y="43434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 flipH="1">
            <a:off x="5783855" y="4191000"/>
            <a:ext cx="159745" cy="29286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5" name="Textfeld 294"/>
          <p:cNvSpPr txBox="1"/>
          <p:nvPr/>
        </p:nvSpPr>
        <p:spPr>
          <a:xfrm>
            <a:off x="6172200" y="4800600"/>
            <a:ext cx="16977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Variabler Kondensator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20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Rechteck 6"/>
          <p:cNvSpPr/>
          <p:nvPr/>
        </p:nvSpPr>
        <p:spPr bwMode="auto">
          <a:xfrm>
            <a:off x="6553200" y="11430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Ladungspumpe oder Zähler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Ellipse 5"/>
          <p:cNvSpPr/>
          <p:nvPr/>
        </p:nvSpPr>
        <p:spPr bwMode="auto">
          <a:xfrm>
            <a:off x="1981200" y="4572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7"/>
          <p:cNvCxnSpPr/>
          <p:nvPr/>
        </p:nvCxnSpPr>
        <p:spPr bwMode="auto">
          <a:xfrm>
            <a:off x="2133600" y="4876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H="1">
            <a:off x="19812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2133600" y="4267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Gerade Verbindung 3"/>
          <p:cNvCxnSpPr/>
          <p:nvPr/>
        </p:nvCxnSpPr>
        <p:spPr bwMode="auto">
          <a:xfrm flipH="1" flipV="1">
            <a:off x="1981200" y="4114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2133600" y="3810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2133600" y="3429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H="1" flipV="1">
            <a:off x="1981200" y="32766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2133600" y="2971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Ellipse 15"/>
          <p:cNvSpPr/>
          <p:nvPr/>
        </p:nvSpPr>
        <p:spPr bwMode="auto">
          <a:xfrm>
            <a:off x="1981200" y="26670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" name="Gerade Verbindung 16"/>
          <p:cNvCxnSpPr/>
          <p:nvPr/>
        </p:nvCxnSpPr>
        <p:spPr bwMode="auto">
          <a:xfrm>
            <a:off x="2133600" y="2362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 flipH="1">
            <a:off x="1981200" y="2362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2133600" y="3733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28956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 flipH="1">
            <a:off x="2667000" y="4648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 flipH="1">
            <a:off x="2667000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2895600" y="4724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 flipH="1">
            <a:off x="27432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2819400" y="3733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feld 25"/>
          <p:cNvSpPr txBox="1"/>
          <p:nvPr/>
        </p:nvSpPr>
        <p:spPr>
          <a:xfrm>
            <a:off x="2895600" y="3429000"/>
            <a:ext cx="14734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Zum VCO Eingang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1456617" y="3075801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1371600" y="3962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1524000" y="33528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mit Pfeil 33"/>
          <p:cNvCxnSpPr/>
          <p:nvPr/>
        </p:nvCxnSpPr>
        <p:spPr bwMode="auto">
          <a:xfrm>
            <a:off x="1524000" y="41910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467036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Rechteck 1"/>
          <p:cNvSpPr/>
          <p:nvPr/>
        </p:nvSpPr>
        <p:spPr bwMode="auto">
          <a:xfrm>
            <a:off x="17526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Phasenkomparaotor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(Phasendetektor)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hteck 4"/>
          <p:cNvSpPr/>
          <p:nvPr/>
        </p:nvSpPr>
        <p:spPr bwMode="auto">
          <a:xfrm>
            <a:off x="68580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Oszillator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(</a:t>
            </a:r>
            <a:r>
              <a:rPr lang="de-DE" dirty="0" err="1" smtClean="0"/>
              <a:t>Voltage</a:t>
            </a:r>
            <a:r>
              <a:rPr lang="de-DE" dirty="0" smtClean="0"/>
              <a:t>- </a:t>
            </a:r>
            <a:r>
              <a:rPr lang="de-DE" dirty="0" err="1" smtClean="0"/>
              <a:t>or</a:t>
            </a:r>
            <a:r>
              <a:rPr lang="de-DE" dirty="0" smtClean="0"/>
              <a:t> digital </a:t>
            </a:r>
            <a:r>
              <a:rPr lang="de-DE" dirty="0" err="1" smtClean="0"/>
              <a:t>controlled</a:t>
            </a:r>
            <a:r>
              <a:rPr lang="de-DE" dirty="0" smtClean="0"/>
              <a:t> </a:t>
            </a:r>
            <a:r>
              <a:rPr lang="de-DE" dirty="0" err="1"/>
              <a:t>o</a:t>
            </a:r>
            <a:r>
              <a:rPr lang="de-DE" dirty="0" err="1" smtClean="0"/>
              <a:t>scillator</a:t>
            </a:r>
            <a:r>
              <a:rPr lang="de-DE" dirty="0" smtClean="0"/>
              <a:t>)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124200" y="2667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3124200" y="31242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3200400" y="2438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Up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102616" y="28956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Down</a:t>
            </a:r>
            <a:endParaRPr lang="de-DE" dirty="0"/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8229600" y="2895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8763000" y="2895600"/>
            <a:ext cx="0" cy="1676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 flipH="1">
            <a:off x="5562600" y="4572000"/>
            <a:ext cx="3200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Rechteck 16"/>
          <p:cNvSpPr/>
          <p:nvPr/>
        </p:nvSpPr>
        <p:spPr bwMode="auto">
          <a:xfrm>
            <a:off x="4191000" y="40386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Ck</a:t>
            </a: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de-DE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Divider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Gerade Verbindung mit Pfeil 17"/>
          <p:cNvCxnSpPr/>
          <p:nvPr/>
        </p:nvCxnSpPr>
        <p:spPr bwMode="auto">
          <a:xfrm flipH="1">
            <a:off x="1295400" y="45720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V="1">
            <a:off x="1295400" y="31242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mit Pfeil 21"/>
          <p:cNvCxnSpPr/>
          <p:nvPr/>
        </p:nvCxnSpPr>
        <p:spPr bwMode="auto">
          <a:xfrm>
            <a:off x="1295400" y="31242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533400" y="2667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457200" y="2362200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Referenztakt</a:t>
            </a:r>
            <a:endParaRPr lang="de-DE" dirty="0"/>
          </a:p>
        </p:txBody>
      </p:sp>
      <p:sp>
        <p:nvSpPr>
          <p:cNvPr id="29" name="Rechteck 28"/>
          <p:cNvSpPr/>
          <p:nvPr/>
        </p:nvSpPr>
        <p:spPr bwMode="auto">
          <a:xfrm>
            <a:off x="3886200" y="2362200"/>
            <a:ext cx="1371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Ladungspumpe oder Zähler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Rechteck 29"/>
          <p:cNvSpPr/>
          <p:nvPr/>
        </p:nvSpPr>
        <p:spPr bwMode="auto">
          <a:xfrm>
            <a:off x="5562600" y="2362200"/>
            <a:ext cx="990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/>
              <a:t>Filter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2" name="Gerade Verbindung mit Pfeil 31"/>
          <p:cNvCxnSpPr>
            <a:stCxn id="29" idx="3"/>
          </p:cNvCxnSpPr>
          <p:nvPr/>
        </p:nvCxnSpPr>
        <p:spPr bwMode="auto">
          <a:xfrm>
            <a:off x="52578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mit Pfeil 33"/>
          <p:cNvCxnSpPr/>
          <p:nvPr/>
        </p:nvCxnSpPr>
        <p:spPr bwMode="auto">
          <a:xfrm>
            <a:off x="6553200" y="2895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feld 2"/>
          <p:cNvSpPr txBox="1"/>
          <p:nvPr/>
        </p:nvSpPr>
        <p:spPr>
          <a:xfrm>
            <a:off x="2051938" y="18288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1/</a:t>
            </a:r>
            <a:r>
              <a:rPr lang="de-DE" dirty="0" err="1" smtClean="0"/>
              <a:t>sC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4331320" y="1828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A1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5768815" y="1828800"/>
            <a:ext cx="484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F(S)</a:t>
            </a:r>
            <a:endParaRPr lang="de-DE" dirty="0"/>
          </a:p>
        </p:txBody>
      </p:sp>
      <p:sp>
        <p:nvSpPr>
          <p:cNvPr id="31" name="Textfeld 30"/>
          <p:cNvSpPr txBox="1"/>
          <p:nvPr/>
        </p:nvSpPr>
        <p:spPr>
          <a:xfrm>
            <a:off x="7348920" y="178040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145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1</a:t>
            </a:r>
            <a:endParaRPr lang="de-DE" dirty="0"/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2438400" y="29718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2362200" y="3048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2438400" y="3048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3" name="Gerade Verbindung mit Pfeil 12"/>
          <p:cNvCxnSpPr/>
          <p:nvPr/>
        </p:nvCxnSpPr>
        <p:spPr bwMode="auto">
          <a:xfrm>
            <a:off x="2438400" y="4419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H="1">
            <a:off x="2362200" y="4495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2438400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3657600" y="48768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hteck 15"/>
          <p:cNvSpPr/>
          <p:nvPr/>
        </p:nvSpPr>
        <p:spPr bwMode="auto">
          <a:xfrm>
            <a:off x="12192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1371600" y="3352800"/>
            <a:ext cx="2133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2192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1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55626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5626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2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 flipH="1">
            <a:off x="3657600" y="44196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506881" y="4114800"/>
            <a:ext cx="467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Takt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4432770" y="4572000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Daten</a:t>
            </a:r>
            <a:endParaRPr lang="de-DE" dirty="0"/>
          </a:p>
        </p:txBody>
      </p:sp>
      <p:sp>
        <p:nvSpPr>
          <p:cNvPr id="9" name="Ellipse 8"/>
          <p:cNvSpPr/>
          <p:nvPr/>
        </p:nvSpPr>
        <p:spPr bwMode="auto">
          <a:xfrm>
            <a:off x="3962400" y="4191000"/>
            <a:ext cx="3048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mit Pfeil 10"/>
          <p:cNvCxnSpPr>
            <a:endCxn id="9" idx="0"/>
          </p:cNvCxnSpPr>
          <p:nvPr/>
        </p:nvCxnSpPr>
        <p:spPr bwMode="auto">
          <a:xfrm flipH="1">
            <a:off x="4114800" y="2286000"/>
            <a:ext cx="99060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4343400" y="1828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4648200" y="19812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mit Pfeil 29"/>
          <p:cNvCxnSpPr/>
          <p:nvPr/>
        </p:nvCxnSpPr>
        <p:spPr bwMode="auto">
          <a:xfrm>
            <a:off x="4343400" y="1828800"/>
            <a:ext cx="30480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feld 30"/>
          <p:cNvSpPr txBox="1"/>
          <p:nvPr/>
        </p:nvSpPr>
        <p:spPr>
          <a:xfrm>
            <a:off x="1378265" y="4114800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100MHz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3112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2438400" y="29718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2362200" y="3048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2438400" y="3048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3" name="Gerade Verbindung mit Pfeil 12"/>
          <p:cNvCxnSpPr/>
          <p:nvPr/>
        </p:nvCxnSpPr>
        <p:spPr bwMode="auto">
          <a:xfrm>
            <a:off x="2438400" y="4419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H="1">
            <a:off x="2362200" y="4495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2438400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3657600" y="48768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hteck 15"/>
          <p:cNvSpPr/>
          <p:nvPr/>
        </p:nvSpPr>
        <p:spPr bwMode="auto">
          <a:xfrm>
            <a:off x="12192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1371600" y="3352800"/>
            <a:ext cx="2133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2192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1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55626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5626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2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 flipH="1">
            <a:off x="3657600" y="44196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506881" y="4114800"/>
            <a:ext cx="467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Takt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4432770" y="4572000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Daten</a:t>
            </a:r>
            <a:endParaRPr lang="de-DE" dirty="0"/>
          </a:p>
        </p:txBody>
      </p:sp>
      <p:sp>
        <p:nvSpPr>
          <p:cNvPr id="9" name="Ellipse 8"/>
          <p:cNvSpPr/>
          <p:nvPr/>
        </p:nvSpPr>
        <p:spPr bwMode="auto">
          <a:xfrm>
            <a:off x="3962400" y="4191000"/>
            <a:ext cx="3048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mit Pfeil 10"/>
          <p:cNvCxnSpPr>
            <a:endCxn id="9" idx="0"/>
          </p:cNvCxnSpPr>
          <p:nvPr/>
        </p:nvCxnSpPr>
        <p:spPr bwMode="auto">
          <a:xfrm flipH="1">
            <a:off x="4114800" y="2286000"/>
            <a:ext cx="99060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4343400" y="1828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4648200" y="19812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mit Pfeil 29"/>
          <p:cNvCxnSpPr/>
          <p:nvPr/>
        </p:nvCxnSpPr>
        <p:spPr bwMode="auto">
          <a:xfrm>
            <a:off x="4343400" y="1828800"/>
            <a:ext cx="30480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feld 30"/>
          <p:cNvSpPr txBox="1"/>
          <p:nvPr/>
        </p:nvSpPr>
        <p:spPr>
          <a:xfrm>
            <a:off x="1378265" y="4114800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100MHz</a:t>
            </a:r>
            <a:endParaRPr lang="de-DE" dirty="0"/>
          </a:p>
        </p:txBody>
      </p:sp>
      <p:cxnSp>
        <p:nvCxnSpPr>
          <p:cNvPr id="3" name="Gerade Verbindung mit Pfeil 2"/>
          <p:cNvCxnSpPr/>
          <p:nvPr/>
        </p:nvCxnSpPr>
        <p:spPr bwMode="auto">
          <a:xfrm>
            <a:off x="2514600" y="4876800"/>
            <a:ext cx="1143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 flipH="1">
            <a:off x="3886200" y="48006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feld 31"/>
          <p:cNvSpPr txBox="1"/>
          <p:nvPr/>
        </p:nvSpPr>
        <p:spPr>
          <a:xfrm>
            <a:off x="3962400" y="4876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sp>
        <p:nvSpPr>
          <p:cNvPr id="33" name="Ellipse 32"/>
          <p:cNvSpPr/>
          <p:nvPr/>
        </p:nvSpPr>
        <p:spPr bwMode="auto">
          <a:xfrm>
            <a:off x="4191000" y="4648200"/>
            <a:ext cx="3048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4" name="Gerade Verbindung 33"/>
          <p:cNvCxnSpPr/>
          <p:nvPr/>
        </p:nvCxnSpPr>
        <p:spPr bwMode="auto">
          <a:xfrm>
            <a:off x="4648200" y="58674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4800600" y="59436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5638800" y="6400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>
            <a:off x="5486400" y="63246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5105400" y="60960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5257800" y="61722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 flipH="1" flipV="1">
            <a:off x="4419600" y="5181600"/>
            <a:ext cx="38100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3629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2438400" y="29718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2362200" y="3048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2438400" y="3048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3" name="Gerade Verbindung mit Pfeil 12"/>
          <p:cNvCxnSpPr/>
          <p:nvPr/>
        </p:nvCxnSpPr>
        <p:spPr bwMode="auto">
          <a:xfrm>
            <a:off x="2438400" y="4419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H="1">
            <a:off x="2362200" y="4495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feld 14"/>
          <p:cNvSpPr txBox="1"/>
          <p:nvPr/>
        </p:nvSpPr>
        <p:spPr>
          <a:xfrm>
            <a:off x="2438400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3657600" y="48768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hteck 15"/>
          <p:cNvSpPr/>
          <p:nvPr/>
        </p:nvSpPr>
        <p:spPr bwMode="auto">
          <a:xfrm>
            <a:off x="12192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1371600" y="3352800"/>
            <a:ext cx="21336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2192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1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 bwMode="auto">
          <a:xfrm>
            <a:off x="5562600" y="2819400"/>
            <a:ext cx="2438400" cy="2743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5562600" y="52578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Chip 2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 flipH="1">
            <a:off x="3657600" y="44196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4506881" y="4114800"/>
            <a:ext cx="467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Takt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4432770" y="4572000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Daten</a:t>
            </a:r>
            <a:endParaRPr lang="de-DE" dirty="0"/>
          </a:p>
        </p:txBody>
      </p:sp>
      <p:sp>
        <p:nvSpPr>
          <p:cNvPr id="9" name="Ellipse 8"/>
          <p:cNvSpPr/>
          <p:nvPr/>
        </p:nvSpPr>
        <p:spPr bwMode="auto">
          <a:xfrm>
            <a:off x="3962400" y="4191000"/>
            <a:ext cx="3048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mit Pfeil 10"/>
          <p:cNvCxnSpPr>
            <a:endCxn id="9" idx="0"/>
          </p:cNvCxnSpPr>
          <p:nvPr/>
        </p:nvCxnSpPr>
        <p:spPr bwMode="auto">
          <a:xfrm flipH="1">
            <a:off x="4114800" y="2286000"/>
            <a:ext cx="99060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4343400" y="1828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4648200" y="19812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mit Pfeil 29"/>
          <p:cNvCxnSpPr/>
          <p:nvPr/>
        </p:nvCxnSpPr>
        <p:spPr bwMode="auto">
          <a:xfrm>
            <a:off x="4343400" y="1828800"/>
            <a:ext cx="30480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feld 30"/>
          <p:cNvSpPr txBox="1"/>
          <p:nvPr/>
        </p:nvSpPr>
        <p:spPr>
          <a:xfrm>
            <a:off x="1378265" y="4114800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100MHz</a:t>
            </a:r>
            <a:endParaRPr lang="de-DE" dirty="0"/>
          </a:p>
        </p:txBody>
      </p:sp>
      <p:cxnSp>
        <p:nvCxnSpPr>
          <p:cNvPr id="3" name="Gerade Verbindung mit Pfeil 2"/>
          <p:cNvCxnSpPr>
            <a:stCxn id="2" idx="3"/>
          </p:cNvCxnSpPr>
          <p:nvPr/>
        </p:nvCxnSpPr>
        <p:spPr bwMode="auto">
          <a:xfrm>
            <a:off x="3048000" y="48768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4648200" y="58674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4800600" y="59436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 flipH="1" flipV="1">
            <a:off x="4419600" y="5181600"/>
            <a:ext cx="38100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Ellipse 39"/>
          <p:cNvSpPr/>
          <p:nvPr/>
        </p:nvSpPr>
        <p:spPr bwMode="auto">
          <a:xfrm>
            <a:off x="4191000" y="4648200"/>
            <a:ext cx="3048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Rechteck 1"/>
          <p:cNvSpPr/>
          <p:nvPr/>
        </p:nvSpPr>
        <p:spPr bwMode="auto">
          <a:xfrm>
            <a:off x="1828800" y="4800600"/>
            <a:ext cx="1219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11915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16" name="Rechteck 15"/>
          <p:cNvSpPr/>
          <p:nvPr/>
        </p:nvSpPr>
        <p:spPr bwMode="auto">
          <a:xfrm>
            <a:off x="3886200" y="17526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</a:t>
            </a:r>
          </a:p>
        </p:txBody>
      </p:sp>
      <p:sp>
        <p:nvSpPr>
          <p:cNvPr id="5" name="Gleichschenkliges Dreieck 4"/>
          <p:cNvSpPr/>
          <p:nvPr/>
        </p:nvSpPr>
        <p:spPr bwMode="auto">
          <a:xfrm rot="5400000">
            <a:off x="3848100" y="2514600"/>
            <a:ext cx="2286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3276600" y="259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2819400" y="20574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Rechteck 31"/>
          <p:cNvSpPr/>
          <p:nvPr/>
        </p:nvSpPr>
        <p:spPr bwMode="auto">
          <a:xfrm>
            <a:off x="2057400" y="1752600"/>
            <a:ext cx="7620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MUX</a:t>
            </a: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1828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mit Pfeil 38"/>
          <p:cNvCxnSpPr/>
          <p:nvPr/>
        </p:nvCxnSpPr>
        <p:spPr bwMode="auto">
          <a:xfrm flipV="1">
            <a:off x="2438400" y="28956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feld 40"/>
          <p:cNvSpPr txBox="1"/>
          <p:nvPr/>
        </p:nvSpPr>
        <p:spPr>
          <a:xfrm>
            <a:off x="2438400" y="32766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3327896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1828800" y="1295400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PIn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914400" y="1752600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SIn</a:t>
            </a:r>
            <a:endParaRPr lang="de-DE" dirty="0"/>
          </a:p>
        </p:txBody>
      </p:sp>
      <p:cxnSp>
        <p:nvCxnSpPr>
          <p:cNvPr id="47" name="Gerade Verbindung mit Pfeil 46"/>
          <p:cNvCxnSpPr/>
          <p:nvPr/>
        </p:nvCxnSpPr>
        <p:spPr bwMode="auto">
          <a:xfrm>
            <a:off x="4648200" y="20574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mit Pfeil 50"/>
          <p:cNvCxnSpPr/>
          <p:nvPr/>
        </p:nvCxnSpPr>
        <p:spPr bwMode="auto">
          <a:xfrm>
            <a:off x="1828800" y="1219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1447800" y="20574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mit Pfeil 54"/>
          <p:cNvCxnSpPr/>
          <p:nvPr/>
        </p:nvCxnSpPr>
        <p:spPr bwMode="auto">
          <a:xfrm>
            <a:off x="914400" y="20574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1447800" y="259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Textfeld 59"/>
          <p:cNvSpPr txBox="1"/>
          <p:nvPr/>
        </p:nvSpPr>
        <p:spPr>
          <a:xfrm>
            <a:off x="4740487" y="1752600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61" name="Rechteck 60"/>
          <p:cNvSpPr/>
          <p:nvPr/>
        </p:nvSpPr>
        <p:spPr bwMode="auto">
          <a:xfrm>
            <a:off x="12954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Rechteck 61"/>
          <p:cNvSpPr/>
          <p:nvPr/>
        </p:nvSpPr>
        <p:spPr bwMode="auto">
          <a:xfrm>
            <a:off x="21336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Rechteck 62"/>
          <p:cNvSpPr/>
          <p:nvPr/>
        </p:nvSpPr>
        <p:spPr bwMode="auto">
          <a:xfrm>
            <a:off x="29718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Rechteck 63"/>
          <p:cNvSpPr/>
          <p:nvPr/>
        </p:nvSpPr>
        <p:spPr bwMode="auto">
          <a:xfrm>
            <a:off x="38100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6" name="Gerade Verbindung mit Pfeil 65"/>
          <p:cNvCxnSpPr/>
          <p:nvPr/>
        </p:nvCxnSpPr>
        <p:spPr bwMode="auto">
          <a:xfrm>
            <a:off x="19050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mit Pfeil 66"/>
          <p:cNvCxnSpPr/>
          <p:nvPr/>
        </p:nvCxnSpPr>
        <p:spPr bwMode="auto">
          <a:xfrm>
            <a:off x="27432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mit Pfeil 67"/>
          <p:cNvCxnSpPr/>
          <p:nvPr/>
        </p:nvCxnSpPr>
        <p:spPr bwMode="auto">
          <a:xfrm>
            <a:off x="35814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mit Pfeil 69"/>
          <p:cNvCxnSpPr>
            <a:endCxn id="61" idx="0"/>
          </p:cNvCxnSpPr>
          <p:nvPr/>
        </p:nvCxnSpPr>
        <p:spPr bwMode="auto">
          <a:xfrm>
            <a:off x="16002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>
            <a:off x="24384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>
            <a:off x="32766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mit Pfeil 72"/>
          <p:cNvCxnSpPr/>
          <p:nvPr/>
        </p:nvCxnSpPr>
        <p:spPr bwMode="auto">
          <a:xfrm>
            <a:off x="41148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>
            <a:off x="5867400" y="4876800"/>
            <a:ext cx="1295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Rechteck 76"/>
          <p:cNvSpPr/>
          <p:nvPr/>
        </p:nvSpPr>
        <p:spPr bwMode="auto">
          <a:xfrm>
            <a:off x="52578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8" name="Gerade Verbindung mit Pfeil 77"/>
          <p:cNvCxnSpPr/>
          <p:nvPr/>
        </p:nvCxnSpPr>
        <p:spPr bwMode="auto">
          <a:xfrm>
            <a:off x="50292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mit Pfeil 78"/>
          <p:cNvCxnSpPr/>
          <p:nvPr/>
        </p:nvCxnSpPr>
        <p:spPr bwMode="auto">
          <a:xfrm>
            <a:off x="55626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Rechteck 79"/>
          <p:cNvSpPr/>
          <p:nvPr/>
        </p:nvSpPr>
        <p:spPr bwMode="auto">
          <a:xfrm>
            <a:off x="1143000" y="4572000"/>
            <a:ext cx="48768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1" name="Textfeld 80"/>
          <p:cNvSpPr txBox="1"/>
          <p:nvPr/>
        </p:nvSpPr>
        <p:spPr>
          <a:xfrm>
            <a:off x="1064821" y="5715000"/>
            <a:ext cx="992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Serialisierer</a:t>
            </a:r>
            <a:endParaRPr lang="de-DE" dirty="0"/>
          </a:p>
        </p:txBody>
      </p:sp>
      <p:cxnSp>
        <p:nvCxnSpPr>
          <p:cNvPr id="83" name="Gerade Verbindung mit Pfeil 82"/>
          <p:cNvCxnSpPr/>
          <p:nvPr/>
        </p:nvCxnSpPr>
        <p:spPr bwMode="auto">
          <a:xfrm>
            <a:off x="381000" y="5334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mit Pfeil 83"/>
          <p:cNvCxnSpPr/>
          <p:nvPr/>
        </p:nvCxnSpPr>
        <p:spPr bwMode="auto">
          <a:xfrm>
            <a:off x="381000" y="51054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457200" y="48006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533400" y="5105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1054034" y="4267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Pin(7)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953000" y="4267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Pin(0)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141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Abgerundetes Rechteck 27"/>
          <p:cNvSpPr/>
          <p:nvPr/>
        </p:nvSpPr>
        <p:spPr bwMode="auto">
          <a:xfrm>
            <a:off x="2514600" y="3886200"/>
            <a:ext cx="5105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61" name="Rechteck 60"/>
          <p:cNvSpPr/>
          <p:nvPr/>
        </p:nvSpPr>
        <p:spPr bwMode="auto">
          <a:xfrm>
            <a:off x="12954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Rechteck 61"/>
          <p:cNvSpPr/>
          <p:nvPr/>
        </p:nvSpPr>
        <p:spPr bwMode="auto">
          <a:xfrm>
            <a:off x="21336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Rechteck 62"/>
          <p:cNvSpPr/>
          <p:nvPr/>
        </p:nvSpPr>
        <p:spPr bwMode="auto">
          <a:xfrm>
            <a:off x="29718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Rechteck 63"/>
          <p:cNvSpPr/>
          <p:nvPr/>
        </p:nvSpPr>
        <p:spPr bwMode="auto">
          <a:xfrm>
            <a:off x="38100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6" name="Gerade Verbindung mit Pfeil 65"/>
          <p:cNvCxnSpPr/>
          <p:nvPr/>
        </p:nvCxnSpPr>
        <p:spPr bwMode="auto">
          <a:xfrm>
            <a:off x="19050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mit Pfeil 66"/>
          <p:cNvCxnSpPr/>
          <p:nvPr/>
        </p:nvCxnSpPr>
        <p:spPr bwMode="auto">
          <a:xfrm>
            <a:off x="27432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mit Pfeil 67"/>
          <p:cNvCxnSpPr/>
          <p:nvPr/>
        </p:nvCxnSpPr>
        <p:spPr bwMode="auto">
          <a:xfrm>
            <a:off x="35814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mit Pfeil 69"/>
          <p:cNvCxnSpPr>
            <a:endCxn id="61" idx="0"/>
          </p:cNvCxnSpPr>
          <p:nvPr/>
        </p:nvCxnSpPr>
        <p:spPr bwMode="auto">
          <a:xfrm>
            <a:off x="16002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>
            <a:off x="24384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>
            <a:off x="32766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mit Pfeil 72"/>
          <p:cNvCxnSpPr/>
          <p:nvPr/>
        </p:nvCxnSpPr>
        <p:spPr bwMode="auto">
          <a:xfrm>
            <a:off x="41148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>
            <a:off x="5867400" y="4876800"/>
            <a:ext cx="1295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Rechteck 76"/>
          <p:cNvSpPr/>
          <p:nvPr/>
        </p:nvSpPr>
        <p:spPr bwMode="auto">
          <a:xfrm>
            <a:off x="52578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8" name="Gerade Verbindung mit Pfeil 77"/>
          <p:cNvCxnSpPr/>
          <p:nvPr/>
        </p:nvCxnSpPr>
        <p:spPr bwMode="auto">
          <a:xfrm>
            <a:off x="50292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mit Pfeil 78"/>
          <p:cNvCxnSpPr/>
          <p:nvPr/>
        </p:nvCxnSpPr>
        <p:spPr bwMode="auto">
          <a:xfrm>
            <a:off x="55626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Rechteck 79"/>
          <p:cNvSpPr/>
          <p:nvPr/>
        </p:nvSpPr>
        <p:spPr bwMode="auto">
          <a:xfrm>
            <a:off x="1143000" y="4572000"/>
            <a:ext cx="48768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1" name="Textfeld 80"/>
          <p:cNvSpPr txBox="1"/>
          <p:nvPr/>
        </p:nvSpPr>
        <p:spPr>
          <a:xfrm>
            <a:off x="1064821" y="5715000"/>
            <a:ext cx="992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Serialisierer</a:t>
            </a:r>
            <a:endParaRPr lang="de-DE" dirty="0"/>
          </a:p>
        </p:txBody>
      </p:sp>
      <p:cxnSp>
        <p:nvCxnSpPr>
          <p:cNvPr id="83" name="Gerade Verbindung mit Pfeil 82"/>
          <p:cNvCxnSpPr/>
          <p:nvPr/>
        </p:nvCxnSpPr>
        <p:spPr bwMode="auto">
          <a:xfrm>
            <a:off x="381000" y="5334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mit Pfeil 83"/>
          <p:cNvCxnSpPr/>
          <p:nvPr/>
        </p:nvCxnSpPr>
        <p:spPr bwMode="auto">
          <a:xfrm>
            <a:off x="381000" y="51054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457200" y="48006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533400" y="5105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1054034" y="4267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Pin(7)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953000" y="4267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Pin(0)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1447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V="1">
            <a:off x="1676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1676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1905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 flipV="1">
            <a:off x="2362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2133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1905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362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V="1">
            <a:off x="2590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590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2819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V="1">
            <a:off x="3048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3048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V="1">
            <a:off x="2819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 flipV="1">
            <a:off x="2133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3276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276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 flipV="1">
            <a:off x="3505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3505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3733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V="1">
            <a:off x="4191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3962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V="1">
            <a:off x="3733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191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4419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4419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648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4876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876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 flipV="1">
            <a:off x="4648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V="1">
            <a:off x="3962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5105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105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334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5334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5562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6019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5791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V="1">
            <a:off x="5562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6019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6248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6248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6477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6705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6705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V="1">
            <a:off x="6477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5791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 flipV="1">
            <a:off x="6934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Textfeld 123"/>
          <p:cNvSpPr txBox="1"/>
          <p:nvPr/>
        </p:nvSpPr>
        <p:spPr>
          <a:xfrm>
            <a:off x="990600" y="1752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125" name="Gerade Verbindung 124"/>
          <p:cNvCxnSpPr/>
          <p:nvPr/>
        </p:nvCxnSpPr>
        <p:spPr bwMode="auto">
          <a:xfrm flipV="1">
            <a:off x="25908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2667000" y="2286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3124200" y="2590800"/>
            <a:ext cx="3124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 flipH="1" flipV="1">
            <a:off x="30480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1600200" y="2590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/>
          <p:cNvCxnSpPr/>
          <p:nvPr/>
        </p:nvCxnSpPr>
        <p:spPr bwMode="auto">
          <a:xfrm>
            <a:off x="3048000" y="1981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3048000" y="2895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30" name="Rechteck 129"/>
          <p:cNvSpPr/>
          <p:nvPr/>
        </p:nvSpPr>
        <p:spPr bwMode="auto">
          <a:xfrm>
            <a:off x="30480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31" name="Rechteck 130"/>
          <p:cNvSpPr/>
          <p:nvPr/>
        </p:nvSpPr>
        <p:spPr bwMode="auto">
          <a:xfrm>
            <a:off x="30480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32" name="Rechteck 131"/>
          <p:cNvSpPr/>
          <p:nvPr/>
        </p:nvSpPr>
        <p:spPr bwMode="auto">
          <a:xfrm>
            <a:off x="30480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33" name="Rechteck 132"/>
          <p:cNvSpPr/>
          <p:nvPr/>
        </p:nvSpPr>
        <p:spPr bwMode="auto">
          <a:xfrm>
            <a:off x="30480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34" name="Rechteck 133"/>
          <p:cNvSpPr/>
          <p:nvPr/>
        </p:nvSpPr>
        <p:spPr bwMode="auto">
          <a:xfrm>
            <a:off x="30480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35" name="Rechteck 134"/>
          <p:cNvSpPr/>
          <p:nvPr/>
        </p:nvSpPr>
        <p:spPr bwMode="auto">
          <a:xfrm>
            <a:off x="30480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36" name="Rechteck 135"/>
          <p:cNvSpPr/>
          <p:nvPr/>
        </p:nvSpPr>
        <p:spPr bwMode="auto">
          <a:xfrm>
            <a:off x="30480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38" name="Rechteck 137"/>
          <p:cNvSpPr/>
          <p:nvPr/>
        </p:nvSpPr>
        <p:spPr bwMode="auto">
          <a:xfrm>
            <a:off x="35052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39" name="Rechteck 138"/>
          <p:cNvSpPr/>
          <p:nvPr/>
        </p:nvSpPr>
        <p:spPr bwMode="auto">
          <a:xfrm>
            <a:off x="35052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40" name="Rechteck 139"/>
          <p:cNvSpPr/>
          <p:nvPr/>
        </p:nvSpPr>
        <p:spPr bwMode="auto">
          <a:xfrm>
            <a:off x="35052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41" name="Rechteck 140"/>
          <p:cNvSpPr/>
          <p:nvPr/>
        </p:nvSpPr>
        <p:spPr bwMode="auto">
          <a:xfrm>
            <a:off x="35052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42" name="Rechteck 141"/>
          <p:cNvSpPr/>
          <p:nvPr/>
        </p:nvSpPr>
        <p:spPr bwMode="auto">
          <a:xfrm>
            <a:off x="35052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43" name="Rechteck 142"/>
          <p:cNvSpPr/>
          <p:nvPr/>
        </p:nvSpPr>
        <p:spPr bwMode="auto">
          <a:xfrm>
            <a:off x="35052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44" name="Rechteck 143"/>
          <p:cNvSpPr/>
          <p:nvPr/>
        </p:nvSpPr>
        <p:spPr bwMode="auto">
          <a:xfrm>
            <a:off x="35052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45" name="Rechteck 144"/>
          <p:cNvSpPr/>
          <p:nvPr/>
        </p:nvSpPr>
        <p:spPr bwMode="auto">
          <a:xfrm>
            <a:off x="39624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46" name="Rechteck 145"/>
          <p:cNvSpPr/>
          <p:nvPr/>
        </p:nvSpPr>
        <p:spPr bwMode="auto">
          <a:xfrm>
            <a:off x="39624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47" name="Rechteck 146"/>
          <p:cNvSpPr/>
          <p:nvPr/>
        </p:nvSpPr>
        <p:spPr bwMode="auto">
          <a:xfrm>
            <a:off x="39624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48" name="Rechteck 147"/>
          <p:cNvSpPr/>
          <p:nvPr/>
        </p:nvSpPr>
        <p:spPr bwMode="auto">
          <a:xfrm>
            <a:off x="39624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49" name="Rechteck 148"/>
          <p:cNvSpPr/>
          <p:nvPr/>
        </p:nvSpPr>
        <p:spPr bwMode="auto">
          <a:xfrm>
            <a:off x="39624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50" name="Rechteck 149"/>
          <p:cNvSpPr/>
          <p:nvPr/>
        </p:nvSpPr>
        <p:spPr bwMode="auto">
          <a:xfrm>
            <a:off x="39624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51" name="Rechteck 150"/>
          <p:cNvSpPr/>
          <p:nvPr/>
        </p:nvSpPr>
        <p:spPr bwMode="auto">
          <a:xfrm>
            <a:off x="44196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52" name="Rechteck 151"/>
          <p:cNvSpPr/>
          <p:nvPr/>
        </p:nvSpPr>
        <p:spPr bwMode="auto">
          <a:xfrm>
            <a:off x="44196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53" name="Rechteck 152"/>
          <p:cNvSpPr/>
          <p:nvPr/>
        </p:nvSpPr>
        <p:spPr bwMode="auto">
          <a:xfrm>
            <a:off x="44196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54" name="Rechteck 153"/>
          <p:cNvSpPr/>
          <p:nvPr/>
        </p:nvSpPr>
        <p:spPr bwMode="auto">
          <a:xfrm>
            <a:off x="44196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55" name="Rechteck 154"/>
          <p:cNvSpPr/>
          <p:nvPr/>
        </p:nvSpPr>
        <p:spPr bwMode="auto">
          <a:xfrm>
            <a:off x="44196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56" name="Rechteck 155"/>
          <p:cNvSpPr/>
          <p:nvPr/>
        </p:nvSpPr>
        <p:spPr bwMode="auto">
          <a:xfrm>
            <a:off x="48768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57" name="Rechteck 156"/>
          <p:cNvSpPr/>
          <p:nvPr/>
        </p:nvSpPr>
        <p:spPr bwMode="auto">
          <a:xfrm>
            <a:off x="48768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58" name="Rechteck 157"/>
          <p:cNvSpPr/>
          <p:nvPr/>
        </p:nvSpPr>
        <p:spPr bwMode="auto">
          <a:xfrm>
            <a:off x="48768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59" name="Rechteck 158"/>
          <p:cNvSpPr/>
          <p:nvPr/>
        </p:nvSpPr>
        <p:spPr bwMode="auto">
          <a:xfrm>
            <a:off x="48768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60" name="Rechteck 159"/>
          <p:cNvSpPr/>
          <p:nvPr/>
        </p:nvSpPr>
        <p:spPr bwMode="auto">
          <a:xfrm>
            <a:off x="53340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1" name="Rechteck 160"/>
          <p:cNvSpPr/>
          <p:nvPr/>
        </p:nvSpPr>
        <p:spPr bwMode="auto">
          <a:xfrm>
            <a:off x="53340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2" name="Rechteck 161"/>
          <p:cNvSpPr/>
          <p:nvPr/>
        </p:nvSpPr>
        <p:spPr bwMode="auto">
          <a:xfrm>
            <a:off x="53340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63" name="Rechteck 162"/>
          <p:cNvSpPr/>
          <p:nvPr/>
        </p:nvSpPr>
        <p:spPr bwMode="auto">
          <a:xfrm>
            <a:off x="57912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4" name="Rechteck 163"/>
          <p:cNvSpPr/>
          <p:nvPr/>
        </p:nvSpPr>
        <p:spPr bwMode="auto">
          <a:xfrm>
            <a:off x="57912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5" name="Rechteck 164"/>
          <p:cNvSpPr/>
          <p:nvPr/>
        </p:nvSpPr>
        <p:spPr bwMode="auto">
          <a:xfrm>
            <a:off x="62484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cxnSp>
        <p:nvCxnSpPr>
          <p:cNvPr id="166" name="Gerade Verbindung mit Pfeil 165"/>
          <p:cNvCxnSpPr/>
          <p:nvPr/>
        </p:nvCxnSpPr>
        <p:spPr bwMode="auto">
          <a:xfrm>
            <a:off x="6705600" y="2209800"/>
            <a:ext cx="0" cy="1676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7" name="Rechteck 166"/>
          <p:cNvSpPr/>
          <p:nvPr/>
        </p:nvSpPr>
        <p:spPr bwMode="auto">
          <a:xfrm>
            <a:off x="6705600" y="2895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8" name="Rechteck 167"/>
          <p:cNvSpPr/>
          <p:nvPr/>
        </p:nvSpPr>
        <p:spPr bwMode="auto">
          <a:xfrm>
            <a:off x="67056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9" name="Rechteck 168"/>
          <p:cNvSpPr/>
          <p:nvPr/>
        </p:nvSpPr>
        <p:spPr bwMode="auto">
          <a:xfrm>
            <a:off x="67056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70" name="Rechteck 169"/>
          <p:cNvSpPr/>
          <p:nvPr/>
        </p:nvSpPr>
        <p:spPr bwMode="auto">
          <a:xfrm>
            <a:off x="67056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71" name="Rechteck 170"/>
          <p:cNvSpPr/>
          <p:nvPr/>
        </p:nvSpPr>
        <p:spPr bwMode="auto">
          <a:xfrm>
            <a:off x="67056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72" name="Rechteck 171"/>
          <p:cNvSpPr/>
          <p:nvPr/>
        </p:nvSpPr>
        <p:spPr bwMode="auto">
          <a:xfrm>
            <a:off x="67056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73" name="Rechteck 172"/>
          <p:cNvSpPr/>
          <p:nvPr/>
        </p:nvSpPr>
        <p:spPr bwMode="auto">
          <a:xfrm>
            <a:off x="67056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74" name="Rechteck 173"/>
          <p:cNvSpPr/>
          <p:nvPr/>
        </p:nvSpPr>
        <p:spPr bwMode="auto">
          <a:xfrm>
            <a:off x="67056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cxnSp>
        <p:nvCxnSpPr>
          <p:cNvPr id="175" name="Gerade Verbindung 174"/>
          <p:cNvCxnSpPr/>
          <p:nvPr/>
        </p:nvCxnSpPr>
        <p:spPr bwMode="auto">
          <a:xfrm flipV="1">
            <a:off x="62484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>
            <a:off x="6324600" y="2286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 flipH="1" flipV="1">
            <a:off x="67056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8" name="Textfeld 177"/>
          <p:cNvSpPr txBox="1"/>
          <p:nvPr/>
        </p:nvSpPr>
        <p:spPr>
          <a:xfrm>
            <a:off x="1447800" y="2286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7010400" y="4218801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260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Abgerundetes Rechteck 27"/>
          <p:cNvSpPr/>
          <p:nvPr/>
        </p:nvSpPr>
        <p:spPr bwMode="auto">
          <a:xfrm>
            <a:off x="2514600" y="3886200"/>
            <a:ext cx="5105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1" name="Rechteck 60"/>
          <p:cNvSpPr/>
          <p:nvPr/>
        </p:nvSpPr>
        <p:spPr bwMode="auto">
          <a:xfrm>
            <a:off x="12954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Rechteck 61"/>
          <p:cNvSpPr/>
          <p:nvPr/>
        </p:nvSpPr>
        <p:spPr bwMode="auto">
          <a:xfrm>
            <a:off x="21336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3" name="Rechteck 62"/>
          <p:cNvSpPr/>
          <p:nvPr/>
        </p:nvSpPr>
        <p:spPr bwMode="auto">
          <a:xfrm>
            <a:off x="29718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4" name="Rechteck 63"/>
          <p:cNvSpPr/>
          <p:nvPr/>
        </p:nvSpPr>
        <p:spPr bwMode="auto">
          <a:xfrm>
            <a:off x="38100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6" name="Gerade Verbindung mit Pfeil 65"/>
          <p:cNvCxnSpPr/>
          <p:nvPr/>
        </p:nvCxnSpPr>
        <p:spPr bwMode="auto">
          <a:xfrm>
            <a:off x="19050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mit Pfeil 66"/>
          <p:cNvCxnSpPr/>
          <p:nvPr/>
        </p:nvCxnSpPr>
        <p:spPr bwMode="auto">
          <a:xfrm>
            <a:off x="27432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mit Pfeil 67"/>
          <p:cNvCxnSpPr/>
          <p:nvPr/>
        </p:nvCxnSpPr>
        <p:spPr bwMode="auto">
          <a:xfrm>
            <a:off x="35814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mit Pfeil 69"/>
          <p:cNvCxnSpPr>
            <a:endCxn id="61" idx="0"/>
          </p:cNvCxnSpPr>
          <p:nvPr/>
        </p:nvCxnSpPr>
        <p:spPr bwMode="auto">
          <a:xfrm>
            <a:off x="16002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>
            <a:off x="24384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>
            <a:off x="32766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mit Pfeil 72"/>
          <p:cNvCxnSpPr/>
          <p:nvPr/>
        </p:nvCxnSpPr>
        <p:spPr bwMode="auto">
          <a:xfrm>
            <a:off x="41148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>
            <a:off x="5867400" y="4876800"/>
            <a:ext cx="1295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Rechteck 76"/>
          <p:cNvSpPr/>
          <p:nvPr/>
        </p:nvSpPr>
        <p:spPr bwMode="auto">
          <a:xfrm>
            <a:off x="5257800" y="4724400"/>
            <a:ext cx="609600" cy="762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8" name="Gerade Verbindung mit Pfeil 77"/>
          <p:cNvCxnSpPr/>
          <p:nvPr/>
        </p:nvCxnSpPr>
        <p:spPr bwMode="auto">
          <a:xfrm>
            <a:off x="5029200" y="48768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mit Pfeil 78"/>
          <p:cNvCxnSpPr/>
          <p:nvPr/>
        </p:nvCxnSpPr>
        <p:spPr bwMode="auto">
          <a:xfrm>
            <a:off x="5562600" y="4419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Rechteck 79"/>
          <p:cNvSpPr/>
          <p:nvPr/>
        </p:nvSpPr>
        <p:spPr bwMode="auto">
          <a:xfrm>
            <a:off x="1143000" y="4572000"/>
            <a:ext cx="48768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1" name="Textfeld 80"/>
          <p:cNvSpPr txBox="1"/>
          <p:nvPr/>
        </p:nvSpPr>
        <p:spPr>
          <a:xfrm>
            <a:off x="1064821" y="5715000"/>
            <a:ext cx="992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Serialisierer</a:t>
            </a:r>
            <a:endParaRPr lang="de-DE" dirty="0"/>
          </a:p>
        </p:txBody>
      </p:sp>
      <p:cxnSp>
        <p:nvCxnSpPr>
          <p:cNvPr id="83" name="Gerade Verbindung mit Pfeil 82"/>
          <p:cNvCxnSpPr/>
          <p:nvPr/>
        </p:nvCxnSpPr>
        <p:spPr bwMode="auto">
          <a:xfrm>
            <a:off x="381000" y="53340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mit Pfeil 83"/>
          <p:cNvCxnSpPr/>
          <p:nvPr/>
        </p:nvCxnSpPr>
        <p:spPr bwMode="auto">
          <a:xfrm>
            <a:off x="381000" y="51054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457200" y="48006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533400" y="5105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1054034" y="4267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Pin(7)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953000" y="426720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Pin(0)</a:t>
            </a:r>
            <a:endParaRPr lang="de-DE" dirty="0"/>
          </a:p>
        </p:txBody>
      </p:sp>
      <p:cxnSp>
        <p:nvCxnSpPr>
          <p:cNvPr id="3" name="Gerade Verbindung 2"/>
          <p:cNvCxnSpPr/>
          <p:nvPr/>
        </p:nvCxnSpPr>
        <p:spPr bwMode="auto">
          <a:xfrm>
            <a:off x="1447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V="1">
            <a:off x="1676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1676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1905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 flipV="1">
            <a:off x="2362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2133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V="1">
            <a:off x="1905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362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V="1">
            <a:off x="2590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590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2819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V="1">
            <a:off x="3048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3048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V="1">
            <a:off x="2819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 flipV="1">
            <a:off x="2133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 flipV="1">
            <a:off x="3276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rade Verbindung 91"/>
          <p:cNvCxnSpPr/>
          <p:nvPr/>
        </p:nvCxnSpPr>
        <p:spPr bwMode="auto">
          <a:xfrm>
            <a:off x="3276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 flipV="1">
            <a:off x="3505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3505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3733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V="1">
            <a:off x="4191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3962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V="1">
            <a:off x="3733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191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 flipV="1">
            <a:off x="4419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4419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6482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4876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8768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 flipV="1">
            <a:off x="4648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V="1">
            <a:off x="3962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5105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1054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334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53340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55626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60198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>
            <a:off x="57912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V="1">
            <a:off x="5562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60198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V="1">
            <a:off x="62484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62484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6477000" y="20574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67056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6705600" y="175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V="1">
            <a:off x="64770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V="1">
            <a:off x="5791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 flipV="1">
            <a:off x="6934200" y="175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Textfeld 123"/>
          <p:cNvSpPr txBox="1"/>
          <p:nvPr/>
        </p:nvSpPr>
        <p:spPr>
          <a:xfrm>
            <a:off x="76200" y="1780401"/>
            <a:ext cx="13324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FastCk</a:t>
            </a:r>
            <a:r>
              <a:rPr lang="de-DE" dirty="0" smtClean="0"/>
              <a:t>=800MHz</a:t>
            </a:r>
            <a:endParaRPr lang="de-DE" dirty="0"/>
          </a:p>
        </p:txBody>
      </p:sp>
      <p:cxnSp>
        <p:nvCxnSpPr>
          <p:cNvPr id="125" name="Gerade Verbindung 124"/>
          <p:cNvCxnSpPr/>
          <p:nvPr/>
        </p:nvCxnSpPr>
        <p:spPr bwMode="auto">
          <a:xfrm flipV="1">
            <a:off x="25908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2667000" y="2286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3124200" y="2590800"/>
            <a:ext cx="3124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 flipH="1" flipV="1">
            <a:off x="30480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1600200" y="2590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/>
          <p:cNvCxnSpPr/>
          <p:nvPr/>
        </p:nvCxnSpPr>
        <p:spPr bwMode="auto">
          <a:xfrm>
            <a:off x="3048000" y="19812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3048000" y="2895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30" name="Rechteck 129"/>
          <p:cNvSpPr/>
          <p:nvPr/>
        </p:nvSpPr>
        <p:spPr bwMode="auto">
          <a:xfrm>
            <a:off x="30480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31" name="Rechteck 130"/>
          <p:cNvSpPr/>
          <p:nvPr/>
        </p:nvSpPr>
        <p:spPr bwMode="auto">
          <a:xfrm>
            <a:off x="30480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32" name="Rechteck 131"/>
          <p:cNvSpPr/>
          <p:nvPr/>
        </p:nvSpPr>
        <p:spPr bwMode="auto">
          <a:xfrm>
            <a:off x="30480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33" name="Rechteck 132"/>
          <p:cNvSpPr/>
          <p:nvPr/>
        </p:nvSpPr>
        <p:spPr bwMode="auto">
          <a:xfrm>
            <a:off x="30480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34" name="Rechteck 133"/>
          <p:cNvSpPr/>
          <p:nvPr/>
        </p:nvSpPr>
        <p:spPr bwMode="auto">
          <a:xfrm>
            <a:off x="30480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35" name="Rechteck 134"/>
          <p:cNvSpPr/>
          <p:nvPr/>
        </p:nvSpPr>
        <p:spPr bwMode="auto">
          <a:xfrm>
            <a:off x="30480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36" name="Rechteck 135"/>
          <p:cNvSpPr/>
          <p:nvPr/>
        </p:nvSpPr>
        <p:spPr bwMode="auto">
          <a:xfrm>
            <a:off x="30480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138" name="Rechteck 137"/>
          <p:cNvSpPr/>
          <p:nvPr/>
        </p:nvSpPr>
        <p:spPr bwMode="auto">
          <a:xfrm>
            <a:off x="35052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39" name="Rechteck 138"/>
          <p:cNvSpPr/>
          <p:nvPr/>
        </p:nvSpPr>
        <p:spPr bwMode="auto">
          <a:xfrm>
            <a:off x="35052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40" name="Rechteck 139"/>
          <p:cNvSpPr/>
          <p:nvPr/>
        </p:nvSpPr>
        <p:spPr bwMode="auto">
          <a:xfrm>
            <a:off x="35052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41" name="Rechteck 140"/>
          <p:cNvSpPr/>
          <p:nvPr/>
        </p:nvSpPr>
        <p:spPr bwMode="auto">
          <a:xfrm>
            <a:off x="35052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42" name="Rechteck 141"/>
          <p:cNvSpPr/>
          <p:nvPr/>
        </p:nvSpPr>
        <p:spPr bwMode="auto">
          <a:xfrm>
            <a:off x="35052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43" name="Rechteck 142"/>
          <p:cNvSpPr/>
          <p:nvPr/>
        </p:nvSpPr>
        <p:spPr bwMode="auto">
          <a:xfrm>
            <a:off x="35052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44" name="Rechteck 143"/>
          <p:cNvSpPr/>
          <p:nvPr/>
        </p:nvSpPr>
        <p:spPr bwMode="auto">
          <a:xfrm>
            <a:off x="35052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45" name="Rechteck 144"/>
          <p:cNvSpPr/>
          <p:nvPr/>
        </p:nvSpPr>
        <p:spPr bwMode="auto">
          <a:xfrm>
            <a:off x="39624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46" name="Rechteck 145"/>
          <p:cNvSpPr/>
          <p:nvPr/>
        </p:nvSpPr>
        <p:spPr bwMode="auto">
          <a:xfrm>
            <a:off x="39624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47" name="Rechteck 146"/>
          <p:cNvSpPr/>
          <p:nvPr/>
        </p:nvSpPr>
        <p:spPr bwMode="auto">
          <a:xfrm>
            <a:off x="39624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48" name="Rechteck 147"/>
          <p:cNvSpPr/>
          <p:nvPr/>
        </p:nvSpPr>
        <p:spPr bwMode="auto">
          <a:xfrm>
            <a:off x="39624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49" name="Rechteck 148"/>
          <p:cNvSpPr/>
          <p:nvPr/>
        </p:nvSpPr>
        <p:spPr bwMode="auto">
          <a:xfrm>
            <a:off x="39624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50" name="Rechteck 149"/>
          <p:cNvSpPr/>
          <p:nvPr/>
        </p:nvSpPr>
        <p:spPr bwMode="auto">
          <a:xfrm>
            <a:off x="39624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51" name="Rechteck 150"/>
          <p:cNvSpPr/>
          <p:nvPr/>
        </p:nvSpPr>
        <p:spPr bwMode="auto">
          <a:xfrm>
            <a:off x="44196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52" name="Rechteck 151"/>
          <p:cNvSpPr/>
          <p:nvPr/>
        </p:nvSpPr>
        <p:spPr bwMode="auto">
          <a:xfrm>
            <a:off x="44196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53" name="Rechteck 152"/>
          <p:cNvSpPr/>
          <p:nvPr/>
        </p:nvSpPr>
        <p:spPr bwMode="auto">
          <a:xfrm>
            <a:off x="44196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54" name="Rechteck 153"/>
          <p:cNvSpPr/>
          <p:nvPr/>
        </p:nvSpPr>
        <p:spPr bwMode="auto">
          <a:xfrm>
            <a:off x="44196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55" name="Rechteck 154"/>
          <p:cNvSpPr/>
          <p:nvPr/>
        </p:nvSpPr>
        <p:spPr bwMode="auto">
          <a:xfrm>
            <a:off x="44196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56" name="Rechteck 155"/>
          <p:cNvSpPr/>
          <p:nvPr/>
        </p:nvSpPr>
        <p:spPr bwMode="auto">
          <a:xfrm>
            <a:off x="48768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57" name="Rechteck 156"/>
          <p:cNvSpPr/>
          <p:nvPr/>
        </p:nvSpPr>
        <p:spPr bwMode="auto">
          <a:xfrm>
            <a:off x="48768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58" name="Rechteck 157"/>
          <p:cNvSpPr/>
          <p:nvPr/>
        </p:nvSpPr>
        <p:spPr bwMode="auto">
          <a:xfrm>
            <a:off x="48768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59" name="Rechteck 158"/>
          <p:cNvSpPr/>
          <p:nvPr/>
        </p:nvSpPr>
        <p:spPr bwMode="auto">
          <a:xfrm>
            <a:off x="48768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60" name="Rechteck 159"/>
          <p:cNvSpPr/>
          <p:nvPr/>
        </p:nvSpPr>
        <p:spPr bwMode="auto">
          <a:xfrm>
            <a:off x="53340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1" name="Rechteck 160"/>
          <p:cNvSpPr/>
          <p:nvPr/>
        </p:nvSpPr>
        <p:spPr bwMode="auto">
          <a:xfrm>
            <a:off x="53340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2" name="Rechteck 161"/>
          <p:cNvSpPr/>
          <p:nvPr/>
        </p:nvSpPr>
        <p:spPr bwMode="auto">
          <a:xfrm>
            <a:off x="53340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63" name="Rechteck 162"/>
          <p:cNvSpPr/>
          <p:nvPr/>
        </p:nvSpPr>
        <p:spPr bwMode="auto">
          <a:xfrm>
            <a:off x="57912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4" name="Rechteck 163"/>
          <p:cNvSpPr/>
          <p:nvPr/>
        </p:nvSpPr>
        <p:spPr bwMode="auto">
          <a:xfrm>
            <a:off x="57912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5" name="Rechteck 164"/>
          <p:cNvSpPr/>
          <p:nvPr/>
        </p:nvSpPr>
        <p:spPr bwMode="auto">
          <a:xfrm>
            <a:off x="62484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cxnSp>
        <p:nvCxnSpPr>
          <p:cNvPr id="166" name="Gerade Verbindung mit Pfeil 165"/>
          <p:cNvCxnSpPr/>
          <p:nvPr/>
        </p:nvCxnSpPr>
        <p:spPr bwMode="auto">
          <a:xfrm>
            <a:off x="6705600" y="2209800"/>
            <a:ext cx="0" cy="1676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7" name="Rechteck 166"/>
          <p:cNvSpPr/>
          <p:nvPr/>
        </p:nvSpPr>
        <p:spPr bwMode="auto">
          <a:xfrm>
            <a:off x="6705600" y="2895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68" name="Rechteck 167"/>
          <p:cNvSpPr/>
          <p:nvPr/>
        </p:nvSpPr>
        <p:spPr bwMode="auto">
          <a:xfrm>
            <a:off x="6705600" y="3048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169" name="Rechteck 168"/>
          <p:cNvSpPr/>
          <p:nvPr/>
        </p:nvSpPr>
        <p:spPr bwMode="auto">
          <a:xfrm>
            <a:off x="6705600" y="3200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70" name="Rechteck 169"/>
          <p:cNvSpPr/>
          <p:nvPr/>
        </p:nvSpPr>
        <p:spPr bwMode="auto">
          <a:xfrm>
            <a:off x="6705600" y="33528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71" name="Rechteck 170"/>
          <p:cNvSpPr/>
          <p:nvPr/>
        </p:nvSpPr>
        <p:spPr bwMode="auto">
          <a:xfrm>
            <a:off x="6705600" y="3505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72" name="Rechteck 171"/>
          <p:cNvSpPr/>
          <p:nvPr/>
        </p:nvSpPr>
        <p:spPr bwMode="auto">
          <a:xfrm>
            <a:off x="6705600" y="36576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73" name="Rechteck 172"/>
          <p:cNvSpPr/>
          <p:nvPr/>
        </p:nvSpPr>
        <p:spPr bwMode="auto">
          <a:xfrm>
            <a:off x="6705600" y="38100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74" name="Rechteck 173"/>
          <p:cNvSpPr/>
          <p:nvPr/>
        </p:nvSpPr>
        <p:spPr bwMode="auto">
          <a:xfrm>
            <a:off x="6705600" y="39624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0</a:t>
            </a:r>
          </a:p>
        </p:txBody>
      </p:sp>
      <p:cxnSp>
        <p:nvCxnSpPr>
          <p:cNvPr id="175" name="Gerade Verbindung 174"/>
          <p:cNvCxnSpPr/>
          <p:nvPr/>
        </p:nvCxnSpPr>
        <p:spPr bwMode="auto">
          <a:xfrm flipV="1">
            <a:off x="62484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>
            <a:off x="6324600" y="2286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 flipH="1" flipV="1">
            <a:off x="6705600" y="22860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8" name="Textfeld 177"/>
          <p:cNvSpPr txBox="1"/>
          <p:nvPr/>
        </p:nvSpPr>
        <p:spPr>
          <a:xfrm>
            <a:off x="1447800" y="2286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PEn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7010400" y="4218801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SOut</a:t>
            </a:r>
            <a:endParaRPr lang="de-DE" dirty="0"/>
          </a:p>
        </p:txBody>
      </p:sp>
      <p:sp>
        <p:nvSpPr>
          <p:cNvPr id="137" name="Textfeld 136"/>
          <p:cNvSpPr txBox="1"/>
          <p:nvPr/>
        </p:nvSpPr>
        <p:spPr>
          <a:xfrm>
            <a:off x="496560" y="1323201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PIn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295400" y="1524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178"/>
          <p:cNvCxnSpPr/>
          <p:nvPr/>
        </p:nvCxnSpPr>
        <p:spPr bwMode="auto">
          <a:xfrm flipV="1">
            <a:off x="4876800" y="12192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Gerade Verbindung 180"/>
          <p:cNvCxnSpPr/>
          <p:nvPr/>
        </p:nvCxnSpPr>
        <p:spPr bwMode="auto">
          <a:xfrm>
            <a:off x="4953000" y="1219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1295400" y="12192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" name="Textfeld 183"/>
          <p:cNvSpPr txBox="1"/>
          <p:nvPr/>
        </p:nvSpPr>
        <p:spPr>
          <a:xfrm>
            <a:off x="1371600" y="762000"/>
            <a:ext cx="1451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SlowCk</a:t>
            </a:r>
            <a:r>
              <a:rPr lang="de-DE" dirty="0" smtClean="0"/>
              <a:t> = 100MHz</a:t>
            </a:r>
            <a:endParaRPr lang="de-DE" dirty="0"/>
          </a:p>
        </p:txBody>
      </p:sp>
      <p:cxnSp>
        <p:nvCxnSpPr>
          <p:cNvPr id="185" name="Gerade Verbindung 184"/>
          <p:cNvCxnSpPr/>
          <p:nvPr/>
        </p:nvCxnSpPr>
        <p:spPr bwMode="auto">
          <a:xfrm>
            <a:off x="3043810" y="10668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Gerade Verbindung 185"/>
          <p:cNvCxnSpPr/>
          <p:nvPr/>
        </p:nvCxnSpPr>
        <p:spPr bwMode="auto">
          <a:xfrm flipV="1">
            <a:off x="3043810" y="762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 flipV="1">
            <a:off x="4872610" y="762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4872610" y="7620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Gerade Verbindung 188"/>
          <p:cNvCxnSpPr/>
          <p:nvPr/>
        </p:nvCxnSpPr>
        <p:spPr bwMode="auto">
          <a:xfrm flipV="1">
            <a:off x="6701410" y="762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/>
          <p:nvPr/>
        </p:nvCxnSpPr>
        <p:spPr bwMode="auto">
          <a:xfrm>
            <a:off x="1215010" y="7620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Gerade Verbindung 191"/>
          <p:cNvCxnSpPr/>
          <p:nvPr/>
        </p:nvCxnSpPr>
        <p:spPr bwMode="auto">
          <a:xfrm>
            <a:off x="4876800" y="12192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Gerade Verbindung 192"/>
          <p:cNvCxnSpPr/>
          <p:nvPr/>
        </p:nvCxnSpPr>
        <p:spPr bwMode="auto">
          <a:xfrm>
            <a:off x="4953000" y="1524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Gerade Verbindung 193"/>
          <p:cNvCxnSpPr/>
          <p:nvPr/>
        </p:nvCxnSpPr>
        <p:spPr bwMode="auto">
          <a:xfrm>
            <a:off x="6705600" y="1066800"/>
            <a:ext cx="182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Gerade Verbindung 194"/>
          <p:cNvCxnSpPr/>
          <p:nvPr/>
        </p:nvCxnSpPr>
        <p:spPr bwMode="auto">
          <a:xfrm flipV="1">
            <a:off x="8534400" y="762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/>
          <p:nvPr/>
        </p:nvCxnSpPr>
        <p:spPr bwMode="auto">
          <a:xfrm flipV="1">
            <a:off x="1219200" y="762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Gerade Verbindung 196"/>
          <p:cNvCxnSpPr/>
          <p:nvPr/>
        </p:nvCxnSpPr>
        <p:spPr bwMode="auto">
          <a:xfrm flipV="1">
            <a:off x="1219200" y="12192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Gerade Verbindung 197"/>
          <p:cNvCxnSpPr/>
          <p:nvPr/>
        </p:nvCxnSpPr>
        <p:spPr bwMode="auto">
          <a:xfrm>
            <a:off x="1219200" y="12192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Gerade Verbindung 198"/>
          <p:cNvCxnSpPr/>
          <p:nvPr/>
        </p:nvCxnSpPr>
        <p:spPr bwMode="auto">
          <a:xfrm flipV="1">
            <a:off x="8534400" y="12192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Gerade Verbindung 199"/>
          <p:cNvCxnSpPr/>
          <p:nvPr/>
        </p:nvCxnSpPr>
        <p:spPr bwMode="auto">
          <a:xfrm>
            <a:off x="8534400" y="1219200"/>
            <a:ext cx="762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35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957</Words>
  <Application>Microsoft Office PowerPoint</Application>
  <PresentationFormat>Bildschirmpräsentation (4:3)</PresentationFormat>
  <Paragraphs>743</Paragraphs>
  <Slides>39</Slides>
  <Notes>38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39</vt:i4>
      </vt:variant>
    </vt:vector>
  </HeadingPairs>
  <TitlesOfParts>
    <vt:vector size="40" baseType="lpstr">
      <vt:lpstr>SDSSMALL2_2</vt:lpstr>
      <vt:lpstr>Design digitaler Schaltkreise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University Mannheim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ivan</cp:lastModifiedBy>
  <cp:revision>1664</cp:revision>
  <dcterms:created xsi:type="dcterms:W3CDTF">2010-08-30T10:07:17Z</dcterms:created>
  <dcterms:modified xsi:type="dcterms:W3CDTF">2016-07-17T19:54:17Z</dcterms:modified>
</cp:coreProperties>
</file>